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2191695" cy="6858000"/>
  <p:notesSz cx="6858000" cy="12191695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">
    <p:bg>
      <p:bgPr>
        <a:solidFill>
          <a:srgbClr val="F7FB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B1E2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B1E2D"/>
          </a:solidFill>
          <a:ln w="12700">
            <a:solidFill>
              <a:srgbClr val="0B1E2D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73152"/>
          </a:xfrm>
          <a:prstGeom prst="rect">
            <a:avLst/>
          </a:prstGeom>
          <a:solidFill>
            <a:srgbClr val="1CA7A8"/>
          </a:solidFill>
          <a:ln w="12700">
            <a:solidFill>
              <a:srgbClr val="1CA7A8"/>
            </a:solidFill>
            <a:prstDash val="solid"/>
          </a:ln>
        </p:spPr>
      </p:sp>
      <p:pic>
        <p:nvPicPr>
          <p:cNvPr id="4" name="Image 0" descr="/mnt/data/a_close_up_highly_detailed_macro_clinical_dental_batch_1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60720" y="0"/>
            <a:ext cx="6428232" cy="685800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0" y="0"/>
            <a:ext cx="6766560" cy="6858000"/>
          </a:xfrm>
          <a:prstGeom prst="rect">
            <a:avLst/>
          </a:prstGeom>
          <a:solidFill>
            <a:srgbClr val="0B1E2D">
              <a:alpha val="98000"/>
            </a:srgbClr>
          </a:solidFill>
          <a:ln w="12700">
            <a:solidFill>
              <a:srgbClr val="0B1E2D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658368" y="914400"/>
            <a:ext cx="1965960" cy="292608"/>
          </a:xfrm>
          <a:prstGeom prst="roundRect">
            <a:avLst>
              <a:gd name="adj" fmla="val 18750"/>
            </a:avLst>
          </a:prstGeom>
          <a:solidFill>
            <a:srgbClr val="DDF7FA"/>
          </a:solidFill>
          <a:ln w="12700">
            <a:solidFill>
              <a:srgbClr val="DDF7FA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731520" y="978408"/>
            <a:ext cx="1819656" cy="146304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algn="ctr" indent="0" marL="0">
              <a:buNone/>
            </a:pPr>
            <a:r>
              <a:rPr lang="en-US" sz="850" b="1" dirty="0">
                <a:solidFill>
                  <a:srgbClr val="0B70A6"/>
                </a:solidFill>
              </a:rPr>
              <a:t>2-DAY INTENSIVE PROGRAM</a:t>
            </a:r>
            <a:endParaRPr lang="en-US" sz="850" dirty="0"/>
          </a:p>
        </p:txBody>
      </p:sp>
      <p:sp>
        <p:nvSpPr>
          <p:cNvPr id="8" name="Text 5"/>
          <p:cNvSpPr/>
          <p:nvPr/>
        </p:nvSpPr>
        <p:spPr>
          <a:xfrm>
            <a:off x="658368" y="1389888"/>
            <a:ext cx="5120640" cy="15544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42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Modern Posterior</a:t>
            </a:r>
            <a:endParaRPr lang="en-US" sz="4200" dirty="0"/>
          </a:p>
          <a:p>
            <a:pPr indent="0" marL="0">
              <a:buNone/>
            </a:pPr>
            <a:r>
              <a:rPr lang="en-US" sz="42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Composite Restorations</a:t>
            </a:r>
            <a:endParaRPr lang="en-US" sz="4200" dirty="0"/>
          </a:p>
        </p:txBody>
      </p:sp>
      <p:sp>
        <p:nvSpPr>
          <p:cNvPr id="9" name="Text 6"/>
          <p:cNvSpPr/>
          <p:nvPr/>
        </p:nvSpPr>
        <p:spPr>
          <a:xfrm>
            <a:off x="713232" y="3182112"/>
            <a:ext cx="5029200" cy="329184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700" dirty="0">
                <a:solidFill>
                  <a:srgbClr val="C9EEF2"/>
                </a:solidFill>
              </a:rPr>
              <a:t>Function • Anatomy • Speed • Complex Molar Cases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713232" y="3749040"/>
            <a:ext cx="4206240" cy="0"/>
          </a:xfrm>
          <a:prstGeom prst="line">
            <a:avLst/>
          </a:prstGeom>
          <a:noFill/>
          <a:ln w="25400">
            <a:solidFill>
              <a:srgbClr val="1CA7A8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713232" y="4096512"/>
            <a:ext cx="4983480" cy="73152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800" dirty="0">
                <a:solidFill>
                  <a:srgbClr val="EFFCFF"/>
                </a:solidFill>
              </a:rPr>
              <a:t>A hands-on clinical training focused on predictable, efficient and natural direct posterior composite restorations.</a:t>
            </a:r>
            <a:endParaRPr lang="en-US" sz="1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0B1E2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B1E2D"/>
          </a:solidFill>
          <a:ln w="12700">
            <a:solidFill>
              <a:srgbClr val="0B1E2D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73152"/>
          </a:xfrm>
          <a:prstGeom prst="rect">
            <a:avLst/>
          </a:prstGeom>
          <a:solidFill>
            <a:srgbClr val="1CA7A8"/>
          </a:solidFill>
          <a:ln w="12700">
            <a:solidFill>
              <a:srgbClr val="1CA7A8"/>
            </a:solidFill>
            <a:prstDash val="solid"/>
          </a:ln>
        </p:spPr>
      </p:sp>
      <p:pic>
        <p:nvPicPr>
          <p:cNvPr id="4" name="Image 0" descr="/mnt/data/a_hyper_realistic_high_resolution_macro_close_up_batch_3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61888" y="0"/>
            <a:ext cx="6227064" cy="685800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0" y="0"/>
            <a:ext cx="6766560" cy="6858000"/>
          </a:xfrm>
          <a:prstGeom prst="rect">
            <a:avLst/>
          </a:prstGeom>
          <a:solidFill>
            <a:srgbClr val="0B1E2D"/>
          </a:solidFill>
          <a:ln w="12700">
            <a:solidFill>
              <a:srgbClr val="0B1E2D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713232" y="841248"/>
            <a:ext cx="1508760" cy="292608"/>
          </a:xfrm>
          <a:prstGeom prst="roundRect">
            <a:avLst>
              <a:gd name="adj" fmla="val 18750"/>
            </a:avLst>
          </a:prstGeom>
          <a:solidFill>
            <a:srgbClr val="DDF7FA"/>
          </a:solidFill>
          <a:ln w="12700">
            <a:solidFill>
              <a:srgbClr val="DDF7FA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786384" y="905256"/>
            <a:ext cx="1362456" cy="146304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algn="ctr" indent="0" marL="0">
              <a:buNone/>
            </a:pPr>
            <a:r>
              <a:rPr lang="en-US" sz="850" b="1" dirty="0">
                <a:solidFill>
                  <a:srgbClr val="0B70A6"/>
                </a:solidFill>
              </a:rPr>
              <a:t>FINAL TAKEAWAY</a:t>
            </a:r>
            <a:endParaRPr lang="en-US" sz="850" dirty="0"/>
          </a:p>
        </p:txBody>
      </p:sp>
      <p:sp>
        <p:nvSpPr>
          <p:cNvPr id="8" name="Text 5"/>
          <p:cNvSpPr/>
          <p:nvPr/>
        </p:nvSpPr>
        <p:spPr>
          <a:xfrm>
            <a:off x="685800" y="1353312"/>
            <a:ext cx="5120640" cy="1691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8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Simplify anatomy.</a:t>
            </a:r>
            <a:endParaRPr lang="en-US" sz="3800" dirty="0"/>
          </a:p>
          <a:p>
            <a:pPr indent="0" marL="0">
              <a:buNone/>
            </a:pPr>
            <a:r>
              <a:rPr lang="en-US" sz="38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Increase speed.</a:t>
            </a:r>
            <a:endParaRPr lang="en-US" sz="3800" dirty="0"/>
          </a:p>
          <a:p>
            <a:pPr indent="0" marL="0">
              <a:buNone/>
            </a:pPr>
            <a:r>
              <a:rPr lang="en-US" sz="38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Restore function.</a:t>
            </a:r>
            <a:endParaRPr lang="en-US" sz="3800" dirty="0"/>
          </a:p>
        </p:txBody>
      </p:sp>
      <p:sp>
        <p:nvSpPr>
          <p:cNvPr id="9" name="Text 6"/>
          <p:cNvSpPr/>
          <p:nvPr/>
        </p:nvSpPr>
        <p:spPr>
          <a:xfrm>
            <a:off x="713232" y="3383280"/>
            <a:ext cx="4983480" cy="658368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800" dirty="0">
                <a:solidFill>
                  <a:srgbClr val="E6F9FC"/>
                </a:solidFill>
              </a:rPr>
              <a:t>A complete posterior composite workflow from everyday Class I cases to complex molar reconstruction.</a:t>
            </a:r>
            <a:endParaRPr lang="en-US" sz="1800" dirty="0"/>
          </a:p>
        </p:txBody>
      </p:sp>
      <p:sp>
        <p:nvSpPr>
          <p:cNvPr id="10" name="Shape 7"/>
          <p:cNvSpPr/>
          <p:nvPr/>
        </p:nvSpPr>
        <p:spPr>
          <a:xfrm>
            <a:off x="713232" y="4315968"/>
            <a:ext cx="4206240" cy="0"/>
          </a:xfrm>
          <a:prstGeom prst="line">
            <a:avLst/>
          </a:prstGeom>
          <a:noFill/>
          <a:ln w="25400">
            <a:solidFill>
              <a:srgbClr val="1CA7A8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713232" y="4663440"/>
            <a:ext cx="4663440" cy="438912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2000" b="1" dirty="0">
                <a:solidFill>
                  <a:srgbClr val="DDF7FA"/>
                </a:solidFill>
              </a:rPr>
              <a:t>Ready-to-use clinical protocols for predictable direct composite restorations.</a:t>
            </a:r>
            <a:endParaRPr lang="en-US" sz="2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7FB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7FBFF"/>
          </a:solidFill>
          <a:ln w="12700">
            <a:solidFill>
              <a:srgbClr val="F7FB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73152"/>
          </a:xfrm>
          <a:prstGeom prst="rect">
            <a:avLst/>
          </a:prstGeom>
          <a:solidFill>
            <a:srgbClr val="1CA7A8"/>
          </a:solidFill>
          <a:ln w="12700">
            <a:solidFill>
              <a:srgbClr val="1CA7A8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566928" y="384048"/>
            <a:ext cx="5715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700" b="1" dirty="0">
                <a:solidFill>
                  <a:srgbClr val="0B1E2D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Program Overview</a:t>
            </a:r>
            <a:endParaRPr lang="en-US" sz="2700" dirty="0"/>
          </a:p>
        </p:txBody>
      </p:sp>
      <p:sp>
        <p:nvSpPr>
          <p:cNvPr id="5" name="Text 3"/>
          <p:cNvSpPr/>
          <p:nvPr/>
        </p:nvSpPr>
        <p:spPr>
          <a:xfrm>
            <a:off x="585216" y="896112"/>
            <a:ext cx="58064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5F6B76"/>
                </a:solidFill>
              </a:rPr>
              <a:t>A clear learning path from morphology fundamentals to complex posterior rehabilitation.</a:t>
            </a:r>
            <a:endParaRPr lang="en-US" sz="1050" dirty="0"/>
          </a:p>
        </p:txBody>
      </p:sp>
      <p:pic>
        <p:nvPicPr>
          <p:cNvPr id="6" name="Image 0" descr="/mnt/data/a_bright_modern_dental_training_laboratory_clinic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12280" y="475488"/>
            <a:ext cx="4800600" cy="5440680"/>
          </a:xfrm>
          <a:prstGeom prst="rect">
            <a:avLst/>
          </a:prstGeom>
        </p:spPr>
      </p:pic>
      <p:sp>
        <p:nvSpPr>
          <p:cNvPr id="7" name="Shape 4"/>
          <p:cNvSpPr/>
          <p:nvPr/>
        </p:nvSpPr>
        <p:spPr>
          <a:xfrm>
            <a:off x="6492240" y="475488"/>
            <a:ext cx="320040" cy="5440680"/>
          </a:xfrm>
          <a:prstGeom prst="rect">
            <a:avLst/>
          </a:prstGeom>
          <a:solidFill>
            <a:srgbClr val="F7FBFF"/>
          </a:solidFill>
          <a:ln w="12700">
            <a:solidFill>
              <a:srgbClr val="F7FBFF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58368" y="1417320"/>
            <a:ext cx="5257800" cy="73152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2000" b="1" dirty="0">
                <a:solidFill>
                  <a:srgbClr val="0B1E2D"/>
                </a:solidFill>
              </a:rPr>
              <a:t>This program is fully dedicated to modern posterior composite restorations, with a strong focus on molars.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713232" y="2514600"/>
            <a:ext cx="411480" cy="22860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1CA7A8"/>
                </a:solidFill>
              </a:rPr>
              <a:t>01</a:t>
            </a:r>
            <a:endParaRPr lang="en-US" sz="1200" dirty="0"/>
          </a:p>
        </p:txBody>
      </p:sp>
      <p:sp>
        <p:nvSpPr>
          <p:cNvPr id="10" name="Text 7"/>
          <p:cNvSpPr/>
          <p:nvPr/>
        </p:nvSpPr>
        <p:spPr>
          <a:xfrm>
            <a:off x="1225296" y="2487168"/>
            <a:ext cx="4389120" cy="256032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0B1E2D"/>
                </a:solidFill>
              </a:rPr>
              <a:t>Functional occlusal anatomy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713232" y="2953512"/>
            <a:ext cx="4846320" cy="0"/>
          </a:xfrm>
          <a:prstGeom prst="line">
            <a:avLst/>
          </a:prstGeom>
          <a:noFill/>
          <a:ln w="10160">
            <a:solidFill>
              <a:srgbClr val="DCE8EE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713232" y="3264408"/>
            <a:ext cx="411480" cy="22860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1CA7A8"/>
                </a:solidFill>
              </a:rPr>
              <a:t>02</a:t>
            </a:r>
            <a:endParaRPr lang="en-US" sz="1200" dirty="0"/>
          </a:p>
        </p:txBody>
      </p:sp>
      <p:sp>
        <p:nvSpPr>
          <p:cNvPr id="13" name="Text 10"/>
          <p:cNvSpPr/>
          <p:nvPr/>
        </p:nvSpPr>
        <p:spPr>
          <a:xfrm>
            <a:off x="1225296" y="3236976"/>
            <a:ext cx="4389120" cy="256032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0B1E2D"/>
                </a:solidFill>
              </a:rPr>
              <a:t>Fast posterior modelling</a:t>
            </a:r>
            <a:endParaRPr lang="en-US" sz="1600" dirty="0"/>
          </a:p>
        </p:txBody>
      </p:sp>
      <p:sp>
        <p:nvSpPr>
          <p:cNvPr id="14" name="Shape 11"/>
          <p:cNvSpPr/>
          <p:nvPr/>
        </p:nvSpPr>
        <p:spPr>
          <a:xfrm>
            <a:off x="713232" y="3703320"/>
            <a:ext cx="4846320" cy="0"/>
          </a:xfrm>
          <a:prstGeom prst="line">
            <a:avLst/>
          </a:prstGeom>
          <a:noFill/>
          <a:ln w="10160">
            <a:solidFill>
              <a:srgbClr val="DCE8EE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713232" y="4014216"/>
            <a:ext cx="411480" cy="22860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1CA7A8"/>
                </a:solidFill>
              </a:rPr>
              <a:t>03</a:t>
            </a:r>
            <a:endParaRPr lang="en-US" sz="1200" dirty="0"/>
          </a:p>
        </p:txBody>
      </p:sp>
      <p:sp>
        <p:nvSpPr>
          <p:cNvPr id="16" name="Text 13"/>
          <p:cNvSpPr/>
          <p:nvPr/>
        </p:nvSpPr>
        <p:spPr>
          <a:xfrm>
            <a:off x="1225296" y="3986784"/>
            <a:ext cx="4389120" cy="256032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0B1E2D"/>
                </a:solidFill>
              </a:rPr>
              <a:t>Class I &amp; Class II restorations</a:t>
            </a:r>
            <a:endParaRPr lang="en-US" sz="1600" dirty="0"/>
          </a:p>
        </p:txBody>
      </p:sp>
      <p:sp>
        <p:nvSpPr>
          <p:cNvPr id="17" name="Shape 14"/>
          <p:cNvSpPr/>
          <p:nvPr/>
        </p:nvSpPr>
        <p:spPr>
          <a:xfrm>
            <a:off x="713232" y="4453128"/>
            <a:ext cx="4846320" cy="0"/>
          </a:xfrm>
          <a:prstGeom prst="line">
            <a:avLst/>
          </a:prstGeom>
          <a:noFill/>
          <a:ln w="10160">
            <a:solidFill>
              <a:srgbClr val="DCE8EE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713232" y="4764024"/>
            <a:ext cx="411480" cy="22860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1CA7A8"/>
                </a:solidFill>
              </a:rPr>
              <a:t>04</a:t>
            </a:r>
            <a:endParaRPr lang="en-US" sz="1200" dirty="0"/>
          </a:p>
        </p:txBody>
      </p:sp>
      <p:sp>
        <p:nvSpPr>
          <p:cNvPr id="19" name="Text 16"/>
          <p:cNvSpPr/>
          <p:nvPr/>
        </p:nvSpPr>
        <p:spPr>
          <a:xfrm>
            <a:off x="1225296" y="4736592"/>
            <a:ext cx="4389120" cy="256032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0B1E2D"/>
                </a:solidFill>
              </a:rPr>
              <a:t>Cusp coverage, deep margins &amp; isolation</a:t>
            </a:r>
            <a:endParaRPr lang="en-US" sz="1600" dirty="0"/>
          </a:p>
        </p:txBody>
      </p:sp>
      <p:sp>
        <p:nvSpPr>
          <p:cNvPr id="20" name="Shape 17"/>
          <p:cNvSpPr/>
          <p:nvPr/>
        </p:nvSpPr>
        <p:spPr>
          <a:xfrm>
            <a:off x="713232" y="5202936"/>
            <a:ext cx="4846320" cy="0"/>
          </a:xfrm>
          <a:prstGeom prst="line">
            <a:avLst/>
          </a:prstGeom>
          <a:noFill/>
          <a:ln w="10160">
            <a:solidFill>
              <a:srgbClr val="DCE8EE"/>
            </a:solidFill>
            <a:prstDash val="solid"/>
          </a:ln>
        </p:spPr>
      </p:sp>
      <p:sp>
        <p:nvSpPr>
          <p:cNvPr id="21" name="Shape 18"/>
          <p:cNvSpPr/>
          <p:nvPr/>
        </p:nvSpPr>
        <p:spPr>
          <a:xfrm>
            <a:off x="713232" y="5870448"/>
            <a:ext cx="3383280" cy="292608"/>
          </a:xfrm>
          <a:prstGeom prst="roundRect">
            <a:avLst>
              <a:gd name="adj" fmla="val 18750"/>
            </a:avLst>
          </a:prstGeom>
          <a:solidFill>
            <a:srgbClr val="DDF7FA"/>
          </a:solidFill>
          <a:ln w="12700">
            <a:solidFill>
              <a:srgbClr val="DDF7FA"/>
            </a:solidFill>
            <a:prstDash val="solid"/>
          </a:ln>
        </p:spPr>
      </p:sp>
      <p:sp>
        <p:nvSpPr>
          <p:cNvPr id="22" name="Text 19"/>
          <p:cNvSpPr/>
          <p:nvPr/>
        </p:nvSpPr>
        <p:spPr>
          <a:xfrm>
            <a:off x="786384" y="5934456"/>
            <a:ext cx="3236976" cy="146304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algn="ctr" indent="0" marL="0">
              <a:buNone/>
            </a:pPr>
            <a:r>
              <a:rPr lang="en-US" sz="850" b="1" dirty="0">
                <a:solidFill>
                  <a:srgbClr val="0B70A6"/>
                </a:solidFill>
              </a:rPr>
              <a:t>Evidence-based theory + extensive hands-on practice</a:t>
            </a:r>
            <a:endParaRPr lang="en-US" sz="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7FB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7FBFF"/>
          </a:solidFill>
          <a:ln w="12700">
            <a:solidFill>
              <a:srgbClr val="F7FB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73152"/>
          </a:xfrm>
          <a:prstGeom prst="rect">
            <a:avLst/>
          </a:prstGeom>
          <a:solidFill>
            <a:srgbClr val="1CA7A8"/>
          </a:solidFill>
          <a:ln w="12700">
            <a:solidFill>
              <a:srgbClr val="1CA7A8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566928" y="384048"/>
            <a:ext cx="5715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700" b="1" dirty="0">
                <a:solidFill>
                  <a:srgbClr val="0B1E2D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Participants Will Gain</a:t>
            </a:r>
            <a:endParaRPr lang="en-US" sz="2700" dirty="0"/>
          </a:p>
        </p:txBody>
      </p:sp>
      <p:sp>
        <p:nvSpPr>
          <p:cNvPr id="5" name="Text 3"/>
          <p:cNvSpPr/>
          <p:nvPr/>
        </p:nvSpPr>
        <p:spPr>
          <a:xfrm>
            <a:off x="585216" y="896112"/>
            <a:ext cx="58064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5F6B76"/>
                </a:solidFill>
              </a:rPr>
              <a:t>Practical skills designed to transfer immediately into daily clinical practice.</a:t>
            </a:r>
            <a:endParaRPr lang="en-US" sz="1050" dirty="0"/>
          </a:p>
        </p:txBody>
      </p:sp>
      <p:pic>
        <p:nvPicPr>
          <p:cNvPr id="6" name="Image 0" descr="/mnt/data/a_hyper_realistic_high_resolution_macro_close_up_batch_3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8368" y="1170432"/>
            <a:ext cx="4023360" cy="4023360"/>
          </a:xfrm>
          <a:prstGeom prst="rect">
            <a:avLst/>
          </a:prstGeom>
        </p:spPr>
      </p:pic>
      <p:sp>
        <p:nvSpPr>
          <p:cNvPr id="7" name="Shape 4"/>
          <p:cNvSpPr/>
          <p:nvPr/>
        </p:nvSpPr>
        <p:spPr>
          <a:xfrm>
            <a:off x="658368" y="1170432"/>
            <a:ext cx="4023360" cy="4023360"/>
          </a:xfrm>
          <a:prstGeom prst="roundRect">
            <a:avLst>
              <a:gd name="adj" fmla="val 2727"/>
            </a:avLst>
          </a:prstGeom>
          <a:solidFill>
            <a:srgbClr val="FFFFFF">
              <a:alpha val="0"/>
            </a:srgbClr>
          </a:solidFill>
          <a:ln w="6350">
            <a:solidFill>
              <a:srgbClr val="FFFFFF"/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5166360" y="1298448"/>
            <a:ext cx="411480" cy="411480"/>
          </a:xfrm>
          <a:prstGeom prst="ellipse">
            <a:avLst/>
          </a:prstGeom>
          <a:solidFill>
            <a:srgbClr val="1CA7A8"/>
          </a:solidFill>
          <a:ln w="12700">
            <a:solidFill>
              <a:srgbClr val="1CA7A8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5166360" y="1389888"/>
            <a:ext cx="411480" cy="9144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FFFFFF"/>
                </a:solidFill>
              </a:rPr>
              <a:t>1</a:t>
            </a:r>
            <a:endParaRPr lang="en-US" sz="1200" dirty="0"/>
          </a:p>
        </p:txBody>
      </p:sp>
      <p:sp>
        <p:nvSpPr>
          <p:cNvPr id="10" name="Text 7"/>
          <p:cNvSpPr/>
          <p:nvPr/>
        </p:nvSpPr>
        <p:spPr>
          <a:xfrm>
            <a:off x="5715000" y="1325880"/>
            <a:ext cx="4846320" cy="32004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700" dirty="0">
                <a:solidFill>
                  <a:srgbClr val="0B1E2D"/>
                </a:solidFill>
              </a:rPr>
              <a:t>Simplified posterior anatomy without over-detailing</a:t>
            </a:r>
            <a:endParaRPr lang="en-US" sz="1700" dirty="0"/>
          </a:p>
        </p:txBody>
      </p:sp>
      <p:sp>
        <p:nvSpPr>
          <p:cNvPr id="11" name="Shape 8"/>
          <p:cNvSpPr/>
          <p:nvPr/>
        </p:nvSpPr>
        <p:spPr>
          <a:xfrm>
            <a:off x="5166360" y="2103120"/>
            <a:ext cx="411480" cy="411480"/>
          </a:xfrm>
          <a:prstGeom prst="ellipse">
            <a:avLst/>
          </a:prstGeom>
          <a:solidFill>
            <a:srgbClr val="1CA7A8"/>
          </a:solidFill>
          <a:ln w="12700">
            <a:solidFill>
              <a:srgbClr val="1CA7A8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5166360" y="2194560"/>
            <a:ext cx="411480" cy="9144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FFFFFF"/>
                </a:solidFill>
              </a:rPr>
              <a:t>2</a:t>
            </a:r>
            <a:endParaRPr lang="en-US" sz="1200" dirty="0"/>
          </a:p>
        </p:txBody>
      </p:sp>
      <p:sp>
        <p:nvSpPr>
          <p:cNvPr id="13" name="Text 10"/>
          <p:cNvSpPr/>
          <p:nvPr/>
        </p:nvSpPr>
        <p:spPr>
          <a:xfrm>
            <a:off x="5715000" y="2130552"/>
            <a:ext cx="4846320" cy="32004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700" dirty="0">
                <a:solidFill>
                  <a:srgbClr val="0B1E2D"/>
                </a:solidFill>
              </a:rPr>
              <a:t>Faster, more predictable modelling workflow</a:t>
            </a:r>
            <a:endParaRPr lang="en-US" sz="1700" dirty="0"/>
          </a:p>
        </p:txBody>
      </p:sp>
      <p:sp>
        <p:nvSpPr>
          <p:cNvPr id="14" name="Shape 11"/>
          <p:cNvSpPr/>
          <p:nvPr/>
        </p:nvSpPr>
        <p:spPr>
          <a:xfrm>
            <a:off x="5166360" y="2907792"/>
            <a:ext cx="411480" cy="411480"/>
          </a:xfrm>
          <a:prstGeom prst="ellipse">
            <a:avLst/>
          </a:prstGeom>
          <a:solidFill>
            <a:srgbClr val="1CA7A8"/>
          </a:solidFill>
          <a:ln w="12700">
            <a:solidFill>
              <a:srgbClr val="1CA7A8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5166360" y="2999232"/>
            <a:ext cx="411480" cy="9144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FFFFFF"/>
                </a:solidFill>
              </a:rPr>
              <a:t>3</a:t>
            </a:r>
            <a:endParaRPr lang="en-US" sz="1200" dirty="0"/>
          </a:p>
        </p:txBody>
      </p:sp>
      <p:sp>
        <p:nvSpPr>
          <p:cNvPr id="16" name="Text 13"/>
          <p:cNvSpPr/>
          <p:nvPr/>
        </p:nvSpPr>
        <p:spPr>
          <a:xfrm>
            <a:off x="5715000" y="2935224"/>
            <a:ext cx="4846320" cy="32004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700" dirty="0">
                <a:solidFill>
                  <a:srgbClr val="0B1E2D"/>
                </a:solidFill>
              </a:rPr>
              <a:t>Confidence with complex molar restorations</a:t>
            </a:r>
            <a:endParaRPr lang="en-US" sz="1700" dirty="0"/>
          </a:p>
        </p:txBody>
      </p:sp>
      <p:sp>
        <p:nvSpPr>
          <p:cNvPr id="17" name="Shape 14"/>
          <p:cNvSpPr/>
          <p:nvPr/>
        </p:nvSpPr>
        <p:spPr>
          <a:xfrm>
            <a:off x="5166360" y="3712464"/>
            <a:ext cx="411480" cy="411480"/>
          </a:xfrm>
          <a:prstGeom prst="ellipse">
            <a:avLst/>
          </a:prstGeom>
          <a:solidFill>
            <a:srgbClr val="1CA7A8"/>
          </a:solidFill>
          <a:ln w="12700">
            <a:solidFill>
              <a:srgbClr val="1CA7A8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5166360" y="3803904"/>
            <a:ext cx="411480" cy="9144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FFFFFF"/>
                </a:solidFill>
              </a:rPr>
              <a:t>4</a:t>
            </a:r>
            <a:endParaRPr lang="en-US" sz="1200" dirty="0"/>
          </a:p>
        </p:txBody>
      </p:sp>
      <p:sp>
        <p:nvSpPr>
          <p:cNvPr id="19" name="Text 16"/>
          <p:cNvSpPr/>
          <p:nvPr/>
        </p:nvSpPr>
        <p:spPr>
          <a:xfrm>
            <a:off x="5715000" y="3739896"/>
            <a:ext cx="4846320" cy="32004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700" dirty="0">
                <a:solidFill>
                  <a:srgbClr val="0B1E2D"/>
                </a:solidFill>
              </a:rPr>
              <a:t>Modern protocols for long-term success</a:t>
            </a:r>
            <a:endParaRPr lang="en-US" sz="1700" dirty="0"/>
          </a:p>
        </p:txBody>
      </p:sp>
      <p:sp>
        <p:nvSpPr>
          <p:cNvPr id="20" name="Shape 17"/>
          <p:cNvSpPr/>
          <p:nvPr/>
        </p:nvSpPr>
        <p:spPr>
          <a:xfrm>
            <a:off x="5166360" y="4517136"/>
            <a:ext cx="411480" cy="411480"/>
          </a:xfrm>
          <a:prstGeom prst="ellipse">
            <a:avLst/>
          </a:prstGeom>
          <a:solidFill>
            <a:srgbClr val="1CA7A8"/>
          </a:solidFill>
          <a:ln w="12700">
            <a:solidFill>
              <a:srgbClr val="1CA7A8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5166360" y="4608576"/>
            <a:ext cx="411480" cy="9144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FFFFFF"/>
                </a:solidFill>
              </a:rPr>
              <a:t>5</a:t>
            </a:r>
            <a:endParaRPr lang="en-US" sz="1200" dirty="0"/>
          </a:p>
        </p:txBody>
      </p:sp>
      <p:sp>
        <p:nvSpPr>
          <p:cNvPr id="22" name="Text 19"/>
          <p:cNvSpPr/>
          <p:nvPr/>
        </p:nvSpPr>
        <p:spPr>
          <a:xfrm>
            <a:off x="5715000" y="4544568"/>
            <a:ext cx="4846320" cy="32004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700" dirty="0">
                <a:solidFill>
                  <a:srgbClr val="0B1E2D"/>
                </a:solidFill>
              </a:rPr>
              <a:t>Clinical decision-making for direct vs indirect</a:t>
            </a:r>
            <a:endParaRPr lang="en-US" sz="1700" dirty="0"/>
          </a:p>
        </p:txBody>
      </p:sp>
      <p:sp>
        <p:nvSpPr>
          <p:cNvPr id="23" name="Text 20"/>
          <p:cNvSpPr/>
          <p:nvPr/>
        </p:nvSpPr>
        <p:spPr>
          <a:xfrm>
            <a:off x="5166360" y="5559552"/>
            <a:ext cx="5074920" cy="530352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0B70A6"/>
                </a:solidFill>
              </a:rPr>
              <a:t>The central principle: maintain natural morphology and function while simplifying the clinical workflow.</a:t>
            </a:r>
            <a:endParaRPr lang="en-US" sz="1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7FB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7FBFF"/>
          </a:solidFill>
          <a:ln w="12700">
            <a:solidFill>
              <a:srgbClr val="F7FB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73152"/>
          </a:xfrm>
          <a:prstGeom prst="rect">
            <a:avLst/>
          </a:prstGeom>
          <a:solidFill>
            <a:srgbClr val="1CA7A8"/>
          </a:solidFill>
          <a:ln w="12700">
            <a:solidFill>
              <a:srgbClr val="1CA7A8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566928" y="384048"/>
            <a:ext cx="5715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700" b="1" dirty="0">
                <a:solidFill>
                  <a:srgbClr val="0B1E2D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Day 1 — Function, Anatomy &amp; Speed</a:t>
            </a:r>
            <a:endParaRPr lang="en-US" sz="2700" dirty="0"/>
          </a:p>
        </p:txBody>
      </p:sp>
      <p:sp>
        <p:nvSpPr>
          <p:cNvPr id="5" name="Text 3"/>
          <p:cNvSpPr/>
          <p:nvPr/>
        </p:nvSpPr>
        <p:spPr>
          <a:xfrm>
            <a:off x="585216" y="896112"/>
            <a:ext cx="58064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5F6B76"/>
                </a:solidFill>
              </a:rPr>
              <a:t>From morphology principles to fast Class I modelling.</a:t>
            </a:r>
            <a:endParaRPr lang="en-US" sz="1050" dirty="0"/>
          </a:p>
        </p:txBody>
      </p:sp>
      <p:pic>
        <p:nvPicPr>
          <p:cNvPr id="6" name="Image 0" descr="/mnt/data/a_busy_clinical_laboratory_or_dental_training_room_batch_2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82128" y="713232"/>
            <a:ext cx="3566160" cy="5440680"/>
          </a:xfrm>
          <a:prstGeom prst="rect">
            <a:avLst/>
          </a:prstGeom>
        </p:spPr>
      </p:pic>
      <p:sp>
        <p:nvSpPr>
          <p:cNvPr id="7" name="Shape 4"/>
          <p:cNvSpPr/>
          <p:nvPr/>
        </p:nvSpPr>
        <p:spPr>
          <a:xfrm>
            <a:off x="969264" y="1435608"/>
            <a:ext cx="0" cy="512064"/>
          </a:xfrm>
          <a:prstGeom prst="line">
            <a:avLst/>
          </a:prstGeom>
          <a:noFill/>
          <a:ln w="25400">
            <a:solidFill>
              <a:srgbClr val="1CA7A8"/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758952" y="1234440"/>
            <a:ext cx="411480" cy="411480"/>
          </a:xfrm>
          <a:prstGeom prst="ellipse">
            <a:avLst/>
          </a:prstGeom>
          <a:solidFill>
            <a:srgbClr val="1CA7A8"/>
          </a:solidFill>
          <a:ln w="12700">
            <a:solidFill>
              <a:srgbClr val="1CA7A8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758952" y="1325880"/>
            <a:ext cx="411480" cy="9144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FFFFFF"/>
                </a:solidFill>
              </a:rPr>
              <a:t>1</a:t>
            </a:r>
            <a:endParaRPr lang="en-US" sz="1200" dirty="0"/>
          </a:p>
        </p:txBody>
      </p:sp>
      <p:sp>
        <p:nvSpPr>
          <p:cNvPr id="10" name="Text 7"/>
          <p:cNvSpPr/>
          <p:nvPr/>
        </p:nvSpPr>
        <p:spPr>
          <a:xfrm>
            <a:off x="1325880" y="1225296"/>
            <a:ext cx="1097280" cy="22860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000" b="1" dirty="0">
                <a:solidFill>
                  <a:srgbClr val="0B70A6"/>
                </a:solidFill>
              </a:rPr>
              <a:t>09:00–10:30</a:t>
            </a:r>
            <a:endParaRPr lang="en-US" sz="1000" dirty="0"/>
          </a:p>
        </p:txBody>
      </p:sp>
      <p:sp>
        <p:nvSpPr>
          <p:cNvPr id="11" name="Text 8"/>
          <p:cNvSpPr/>
          <p:nvPr/>
        </p:nvSpPr>
        <p:spPr>
          <a:xfrm>
            <a:off x="2514600" y="1188720"/>
            <a:ext cx="1920240" cy="246888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0B1E2D"/>
                </a:solidFill>
              </a:rPr>
              <a:t>Lecture Block 1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2514600" y="1490472"/>
            <a:ext cx="4709160" cy="237744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250" dirty="0">
                <a:solidFill>
                  <a:srgbClr val="5F6B76"/>
                </a:solidFill>
              </a:rPr>
              <a:t>Functional occlusal anatomy &amp; posterior morphology</a:t>
            </a:r>
            <a:endParaRPr lang="en-US" sz="1250" dirty="0"/>
          </a:p>
        </p:txBody>
      </p:sp>
      <p:sp>
        <p:nvSpPr>
          <p:cNvPr id="13" name="Shape 10"/>
          <p:cNvSpPr/>
          <p:nvPr/>
        </p:nvSpPr>
        <p:spPr>
          <a:xfrm>
            <a:off x="969264" y="2304288"/>
            <a:ext cx="0" cy="512064"/>
          </a:xfrm>
          <a:prstGeom prst="line">
            <a:avLst/>
          </a:prstGeom>
          <a:noFill/>
          <a:ln w="25400">
            <a:solidFill>
              <a:srgbClr val="1CA7A8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758952" y="2103120"/>
            <a:ext cx="411480" cy="411480"/>
          </a:xfrm>
          <a:prstGeom prst="ellipse">
            <a:avLst/>
          </a:prstGeom>
          <a:solidFill>
            <a:srgbClr val="1CA7A8"/>
          </a:solidFill>
          <a:ln w="12700">
            <a:solidFill>
              <a:srgbClr val="1CA7A8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758952" y="2194560"/>
            <a:ext cx="411480" cy="9144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FFFFFF"/>
                </a:solidFill>
              </a:rPr>
              <a:t>2</a:t>
            </a:r>
            <a:endParaRPr lang="en-US" sz="1200" dirty="0"/>
          </a:p>
        </p:txBody>
      </p:sp>
      <p:sp>
        <p:nvSpPr>
          <p:cNvPr id="16" name="Text 13"/>
          <p:cNvSpPr/>
          <p:nvPr/>
        </p:nvSpPr>
        <p:spPr>
          <a:xfrm>
            <a:off x="1325880" y="2093976"/>
            <a:ext cx="1097280" cy="22860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000" b="1" dirty="0">
                <a:solidFill>
                  <a:srgbClr val="0B70A6"/>
                </a:solidFill>
              </a:rPr>
              <a:t>10:45–12:30</a:t>
            </a:r>
            <a:endParaRPr lang="en-US" sz="1000" dirty="0"/>
          </a:p>
        </p:txBody>
      </p:sp>
      <p:sp>
        <p:nvSpPr>
          <p:cNvPr id="17" name="Text 14"/>
          <p:cNvSpPr/>
          <p:nvPr/>
        </p:nvSpPr>
        <p:spPr>
          <a:xfrm>
            <a:off x="2514600" y="2057400"/>
            <a:ext cx="1920240" cy="246888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0B1E2D"/>
                </a:solidFill>
              </a:rPr>
              <a:t>Lecture Block 2</a:t>
            </a:r>
            <a:endParaRPr lang="en-US" sz="1500" dirty="0"/>
          </a:p>
        </p:txBody>
      </p:sp>
      <p:sp>
        <p:nvSpPr>
          <p:cNvPr id="18" name="Text 15"/>
          <p:cNvSpPr/>
          <p:nvPr/>
        </p:nvSpPr>
        <p:spPr>
          <a:xfrm>
            <a:off x="2514600" y="2359152"/>
            <a:ext cx="4709160" cy="237744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250" dirty="0">
                <a:solidFill>
                  <a:srgbClr val="5F6B76"/>
                </a:solidFill>
              </a:rPr>
              <a:t>Fast posterior modelling &amp; daily workflow</a:t>
            </a:r>
            <a:endParaRPr lang="en-US" sz="1250" dirty="0"/>
          </a:p>
        </p:txBody>
      </p:sp>
      <p:sp>
        <p:nvSpPr>
          <p:cNvPr id="19" name="Shape 16"/>
          <p:cNvSpPr/>
          <p:nvPr/>
        </p:nvSpPr>
        <p:spPr>
          <a:xfrm>
            <a:off x="969264" y="3172968"/>
            <a:ext cx="0" cy="512064"/>
          </a:xfrm>
          <a:prstGeom prst="line">
            <a:avLst/>
          </a:prstGeom>
          <a:noFill/>
          <a:ln w="25400">
            <a:solidFill>
              <a:srgbClr val="1CA7A8"/>
            </a:solidFill>
            <a:prstDash val="solid"/>
          </a:ln>
        </p:spPr>
      </p:sp>
      <p:sp>
        <p:nvSpPr>
          <p:cNvPr id="20" name="Shape 17"/>
          <p:cNvSpPr/>
          <p:nvPr/>
        </p:nvSpPr>
        <p:spPr>
          <a:xfrm>
            <a:off x="758952" y="2971800"/>
            <a:ext cx="411480" cy="411480"/>
          </a:xfrm>
          <a:prstGeom prst="ellipse">
            <a:avLst/>
          </a:prstGeom>
          <a:solidFill>
            <a:srgbClr val="1CA7A8"/>
          </a:solidFill>
          <a:ln w="12700">
            <a:solidFill>
              <a:srgbClr val="1CA7A8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758952" y="3063240"/>
            <a:ext cx="411480" cy="9144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FFFFFF"/>
                </a:solidFill>
              </a:rPr>
              <a:t>3</a:t>
            </a:r>
            <a:endParaRPr lang="en-US" sz="1200" dirty="0"/>
          </a:p>
        </p:txBody>
      </p:sp>
      <p:sp>
        <p:nvSpPr>
          <p:cNvPr id="22" name="Text 19"/>
          <p:cNvSpPr/>
          <p:nvPr/>
        </p:nvSpPr>
        <p:spPr>
          <a:xfrm>
            <a:off x="1325880" y="2962656"/>
            <a:ext cx="1097280" cy="22860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000" b="1" dirty="0">
                <a:solidFill>
                  <a:srgbClr val="0B70A6"/>
                </a:solidFill>
              </a:rPr>
              <a:t>13:30–15:30</a:t>
            </a:r>
            <a:endParaRPr lang="en-US" sz="1000" dirty="0"/>
          </a:p>
        </p:txBody>
      </p:sp>
      <p:sp>
        <p:nvSpPr>
          <p:cNvPr id="23" name="Text 20"/>
          <p:cNvSpPr/>
          <p:nvPr/>
        </p:nvSpPr>
        <p:spPr>
          <a:xfrm>
            <a:off x="2514600" y="2926080"/>
            <a:ext cx="1920240" cy="246888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0B1E2D"/>
                </a:solidFill>
              </a:rPr>
              <a:t>Hands-On 1</a:t>
            </a:r>
            <a:endParaRPr lang="en-US" sz="1500" dirty="0"/>
          </a:p>
        </p:txBody>
      </p:sp>
      <p:sp>
        <p:nvSpPr>
          <p:cNvPr id="24" name="Text 21"/>
          <p:cNvSpPr/>
          <p:nvPr/>
        </p:nvSpPr>
        <p:spPr>
          <a:xfrm>
            <a:off x="2514600" y="3227832"/>
            <a:ext cx="4709160" cy="237744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250" dirty="0">
                <a:solidFill>
                  <a:srgbClr val="5F6B76"/>
                </a:solidFill>
              </a:rPr>
              <a:t>Class I restorations: molars &amp; premolars</a:t>
            </a:r>
            <a:endParaRPr lang="en-US" sz="1250" dirty="0"/>
          </a:p>
        </p:txBody>
      </p:sp>
      <p:sp>
        <p:nvSpPr>
          <p:cNvPr id="25" name="Shape 22"/>
          <p:cNvSpPr/>
          <p:nvPr/>
        </p:nvSpPr>
        <p:spPr>
          <a:xfrm>
            <a:off x="969264" y="4041648"/>
            <a:ext cx="0" cy="512064"/>
          </a:xfrm>
          <a:prstGeom prst="line">
            <a:avLst/>
          </a:prstGeom>
          <a:noFill/>
          <a:ln w="25400">
            <a:solidFill>
              <a:srgbClr val="1CA7A8"/>
            </a:solidFill>
            <a:prstDash val="solid"/>
          </a:ln>
        </p:spPr>
      </p:sp>
      <p:sp>
        <p:nvSpPr>
          <p:cNvPr id="26" name="Shape 23"/>
          <p:cNvSpPr/>
          <p:nvPr/>
        </p:nvSpPr>
        <p:spPr>
          <a:xfrm>
            <a:off x="758952" y="3840480"/>
            <a:ext cx="411480" cy="411480"/>
          </a:xfrm>
          <a:prstGeom prst="ellipse">
            <a:avLst/>
          </a:prstGeom>
          <a:solidFill>
            <a:srgbClr val="1CA7A8"/>
          </a:solidFill>
          <a:ln w="12700">
            <a:solidFill>
              <a:srgbClr val="1CA7A8"/>
            </a:solidFill>
            <a:prstDash val="solid"/>
          </a:ln>
        </p:spPr>
      </p:sp>
      <p:sp>
        <p:nvSpPr>
          <p:cNvPr id="27" name="Text 24"/>
          <p:cNvSpPr/>
          <p:nvPr/>
        </p:nvSpPr>
        <p:spPr>
          <a:xfrm>
            <a:off x="758952" y="3931920"/>
            <a:ext cx="411480" cy="9144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FFFFFF"/>
                </a:solidFill>
              </a:rPr>
              <a:t>4</a:t>
            </a:r>
            <a:endParaRPr lang="en-US" sz="1200" dirty="0"/>
          </a:p>
        </p:txBody>
      </p:sp>
      <p:sp>
        <p:nvSpPr>
          <p:cNvPr id="28" name="Text 25"/>
          <p:cNvSpPr/>
          <p:nvPr/>
        </p:nvSpPr>
        <p:spPr>
          <a:xfrm>
            <a:off x="1325880" y="3831336"/>
            <a:ext cx="1097280" cy="22860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000" b="1" dirty="0">
                <a:solidFill>
                  <a:srgbClr val="0B70A6"/>
                </a:solidFill>
              </a:rPr>
              <a:t>15:45–18:30</a:t>
            </a:r>
            <a:endParaRPr lang="en-US" sz="1000" dirty="0"/>
          </a:p>
        </p:txBody>
      </p:sp>
      <p:sp>
        <p:nvSpPr>
          <p:cNvPr id="29" name="Text 26"/>
          <p:cNvSpPr/>
          <p:nvPr/>
        </p:nvSpPr>
        <p:spPr>
          <a:xfrm>
            <a:off x="2514600" y="3794760"/>
            <a:ext cx="1920240" cy="246888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0B1E2D"/>
                </a:solidFill>
              </a:rPr>
              <a:t>Hands-On 2</a:t>
            </a:r>
            <a:endParaRPr lang="en-US" sz="1500" dirty="0"/>
          </a:p>
        </p:txBody>
      </p:sp>
      <p:sp>
        <p:nvSpPr>
          <p:cNvPr id="30" name="Text 27"/>
          <p:cNvSpPr/>
          <p:nvPr/>
        </p:nvSpPr>
        <p:spPr>
          <a:xfrm>
            <a:off x="2514600" y="4096512"/>
            <a:ext cx="4709160" cy="237744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250" dirty="0">
                <a:solidFill>
                  <a:srgbClr val="5F6B76"/>
                </a:solidFill>
              </a:rPr>
              <a:t>Advanced anatomy &amp; surface detailing</a:t>
            </a:r>
            <a:endParaRPr lang="en-US" sz="1250" dirty="0"/>
          </a:p>
        </p:txBody>
      </p:sp>
      <p:sp>
        <p:nvSpPr>
          <p:cNvPr id="31" name="Shape 28"/>
          <p:cNvSpPr/>
          <p:nvPr/>
        </p:nvSpPr>
        <p:spPr>
          <a:xfrm>
            <a:off x="969264" y="4910328"/>
            <a:ext cx="0" cy="512064"/>
          </a:xfrm>
          <a:prstGeom prst="line">
            <a:avLst/>
          </a:prstGeom>
          <a:noFill/>
          <a:ln w="25400">
            <a:solidFill>
              <a:srgbClr val="DCE8EE"/>
            </a:solidFill>
            <a:prstDash val="solid"/>
          </a:ln>
        </p:spPr>
      </p:sp>
      <p:sp>
        <p:nvSpPr>
          <p:cNvPr id="32" name="Shape 29"/>
          <p:cNvSpPr/>
          <p:nvPr/>
        </p:nvSpPr>
        <p:spPr>
          <a:xfrm>
            <a:off x="758952" y="4709160"/>
            <a:ext cx="411480" cy="411480"/>
          </a:xfrm>
          <a:prstGeom prst="ellipse">
            <a:avLst/>
          </a:prstGeom>
          <a:solidFill>
            <a:srgbClr val="1CA7A8"/>
          </a:solidFill>
          <a:ln w="12700">
            <a:solidFill>
              <a:srgbClr val="1CA7A8"/>
            </a:solidFill>
            <a:prstDash val="solid"/>
          </a:ln>
        </p:spPr>
      </p:sp>
      <p:sp>
        <p:nvSpPr>
          <p:cNvPr id="33" name="Text 30"/>
          <p:cNvSpPr/>
          <p:nvPr/>
        </p:nvSpPr>
        <p:spPr>
          <a:xfrm>
            <a:off x="758952" y="4800600"/>
            <a:ext cx="411480" cy="9144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FFFFFF"/>
                </a:solidFill>
              </a:rPr>
              <a:t>5</a:t>
            </a:r>
            <a:endParaRPr lang="en-US" sz="1200" dirty="0"/>
          </a:p>
        </p:txBody>
      </p:sp>
      <p:sp>
        <p:nvSpPr>
          <p:cNvPr id="34" name="Text 31"/>
          <p:cNvSpPr/>
          <p:nvPr/>
        </p:nvSpPr>
        <p:spPr>
          <a:xfrm>
            <a:off x="1325880" y="4700016"/>
            <a:ext cx="1097280" cy="22860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000" b="1" dirty="0">
                <a:solidFill>
                  <a:srgbClr val="0B70A6"/>
                </a:solidFill>
              </a:rPr>
              <a:t>18:30–19:00</a:t>
            </a:r>
            <a:endParaRPr lang="en-US" sz="1000" dirty="0"/>
          </a:p>
        </p:txBody>
      </p:sp>
      <p:sp>
        <p:nvSpPr>
          <p:cNvPr id="35" name="Text 32"/>
          <p:cNvSpPr/>
          <p:nvPr/>
        </p:nvSpPr>
        <p:spPr>
          <a:xfrm>
            <a:off x="2514600" y="4663440"/>
            <a:ext cx="1920240" cy="246888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0B1E2D"/>
                </a:solidFill>
              </a:rPr>
              <a:t>Q&amp;A</a:t>
            </a:r>
            <a:endParaRPr lang="en-US" sz="1500" dirty="0"/>
          </a:p>
        </p:txBody>
      </p:sp>
      <p:sp>
        <p:nvSpPr>
          <p:cNvPr id="36" name="Text 33"/>
          <p:cNvSpPr/>
          <p:nvPr/>
        </p:nvSpPr>
        <p:spPr>
          <a:xfrm>
            <a:off x="2514600" y="4965192"/>
            <a:ext cx="4709160" cy="237744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250" dirty="0">
                <a:solidFill>
                  <a:srgbClr val="5F6B76"/>
                </a:solidFill>
              </a:rPr>
              <a:t>Troubleshooting, case discussion &amp; optimization</a:t>
            </a:r>
            <a:endParaRPr lang="en-US" sz="1250" dirty="0"/>
          </a:p>
        </p:txBody>
      </p:sp>
      <p:sp>
        <p:nvSpPr>
          <p:cNvPr id="37" name="Shape 34"/>
          <p:cNvSpPr/>
          <p:nvPr/>
        </p:nvSpPr>
        <p:spPr>
          <a:xfrm>
            <a:off x="749808" y="5925312"/>
            <a:ext cx="3337560" cy="292608"/>
          </a:xfrm>
          <a:prstGeom prst="roundRect">
            <a:avLst>
              <a:gd name="adj" fmla="val 18750"/>
            </a:avLst>
          </a:prstGeom>
          <a:solidFill>
            <a:srgbClr val="DDF7FA"/>
          </a:solidFill>
          <a:ln w="12700">
            <a:solidFill>
              <a:srgbClr val="DDF7FA"/>
            </a:solidFill>
            <a:prstDash val="solid"/>
          </a:ln>
        </p:spPr>
      </p:sp>
      <p:sp>
        <p:nvSpPr>
          <p:cNvPr id="38" name="Text 35"/>
          <p:cNvSpPr/>
          <p:nvPr/>
        </p:nvSpPr>
        <p:spPr>
          <a:xfrm>
            <a:off x="822960" y="5989320"/>
            <a:ext cx="3191256" cy="146304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algn="ctr" indent="0" marL="0">
              <a:buNone/>
            </a:pPr>
            <a:r>
              <a:rPr lang="en-US" sz="850" b="1" dirty="0">
                <a:solidFill>
                  <a:srgbClr val="0B70A6"/>
                </a:solidFill>
              </a:rPr>
              <a:t>Coffee: 10:30 &amp; 15:30  •  Lunch: 12:30</a:t>
            </a:r>
            <a:endParaRPr lang="en-US" sz="8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7FB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7FBFF"/>
          </a:solidFill>
          <a:ln w="12700">
            <a:solidFill>
              <a:srgbClr val="F7FB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73152"/>
          </a:xfrm>
          <a:prstGeom prst="rect">
            <a:avLst/>
          </a:prstGeom>
          <a:solidFill>
            <a:srgbClr val="1CA7A8"/>
          </a:solidFill>
          <a:ln w="12700">
            <a:solidFill>
              <a:srgbClr val="1CA7A8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566928" y="384048"/>
            <a:ext cx="5715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700" b="1" dirty="0">
                <a:solidFill>
                  <a:srgbClr val="0B1E2D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Day 1 Learning Focus</a:t>
            </a:r>
            <a:endParaRPr lang="en-US" sz="2700" dirty="0"/>
          </a:p>
        </p:txBody>
      </p:sp>
      <p:sp>
        <p:nvSpPr>
          <p:cNvPr id="5" name="Text 3"/>
          <p:cNvSpPr/>
          <p:nvPr/>
        </p:nvSpPr>
        <p:spPr>
          <a:xfrm>
            <a:off x="585216" y="896112"/>
            <a:ext cx="58064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5F6B76"/>
                </a:solidFill>
              </a:rPr>
              <a:t>The first day builds anatomy literacy and speed without sacrificing quality.</a:t>
            </a:r>
            <a:endParaRPr lang="en-US" sz="1050" dirty="0"/>
          </a:p>
        </p:txBody>
      </p:sp>
      <p:pic>
        <p:nvPicPr>
          <p:cNvPr id="6" name="Image 0" descr="/mnt/data/a_hyper_realistic_high_resolution_macro_close_up_batch_3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49440" y="960120"/>
            <a:ext cx="3977640" cy="2377440"/>
          </a:xfrm>
          <a:prstGeom prst="rect">
            <a:avLst/>
          </a:prstGeom>
        </p:spPr>
      </p:pic>
      <p:pic>
        <p:nvPicPr>
          <p:cNvPr id="7" name="Image 1" descr="/mnt/data/a_close_up_highly_detailed_macro_clinical_dental_batch_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9440" y="3703320"/>
            <a:ext cx="3977640" cy="205740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85800" y="1325880"/>
            <a:ext cx="5029200" cy="301752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2100" b="1" dirty="0">
                <a:solidFill>
                  <a:srgbClr val="0B1E2D"/>
                </a:solidFill>
              </a:rPr>
              <a:t>Anatomy that matters</a:t>
            </a:r>
            <a:endParaRPr lang="en-US" sz="2100" dirty="0"/>
          </a:p>
        </p:txBody>
      </p:sp>
      <p:sp>
        <p:nvSpPr>
          <p:cNvPr id="9" name="Text 5"/>
          <p:cNvSpPr/>
          <p:nvPr/>
        </p:nvSpPr>
        <p:spPr>
          <a:xfrm>
            <a:off x="713232" y="1764792"/>
            <a:ext cx="5349240" cy="50292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500" dirty="0">
                <a:solidFill>
                  <a:srgbClr val="5F6B76"/>
                </a:solidFill>
              </a:rPr>
              <a:t>Core principles, proportions, landmarks and structure over unnecessary fissure detailing.</a:t>
            </a:r>
            <a:endParaRPr lang="en-US" sz="1500" dirty="0"/>
          </a:p>
        </p:txBody>
      </p:sp>
      <p:sp>
        <p:nvSpPr>
          <p:cNvPr id="10" name="Shape 6"/>
          <p:cNvSpPr/>
          <p:nvPr/>
        </p:nvSpPr>
        <p:spPr>
          <a:xfrm>
            <a:off x="713232" y="2423160"/>
            <a:ext cx="5394960" cy="0"/>
          </a:xfrm>
          <a:prstGeom prst="line">
            <a:avLst/>
          </a:prstGeom>
          <a:noFill/>
          <a:ln w="12700">
            <a:solidFill>
              <a:srgbClr val="DCE8EE"/>
            </a:solidFill>
            <a:prstDash val="solid"/>
          </a:ln>
        </p:spPr>
      </p:sp>
      <p:sp>
        <p:nvSpPr>
          <p:cNvPr id="11" name="Text 7"/>
          <p:cNvSpPr/>
          <p:nvPr/>
        </p:nvSpPr>
        <p:spPr>
          <a:xfrm>
            <a:off x="685800" y="2697480"/>
            <a:ext cx="5029200" cy="301752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2100" b="1" dirty="0">
                <a:solidFill>
                  <a:srgbClr val="0B1E2D"/>
                </a:solidFill>
              </a:rPr>
              <a:t>Fast modelling workflow</a:t>
            </a:r>
            <a:endParaRPr lang="en-US" sz="2100" dirty="0"/>
          </a:p>
        </p:txBody>
      </p:sp>
      <p:sp>
        <p:nvSpPr>
          <p:cNvPr id="12" name="Text 8"/>
          <p:cNvSpPr/>
          <p:nvPr/>
        </p:nvSpPr>
        <p:spPr>
          <a:xfrm>
            <a:off x="713232" y="3136392"/>
            <a:ext cx="5349240" cy="50292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500" dirty="0">
                <a:solidFill>
                  <a:srgbClr val="5F6B76"/>
                </a:solidFill>
              </a:rPr>
              <a:t>Step-by-step Class I approach, flowable composites and reducing occlusal adjustments.</a:t>
            </a:r>
            <a:endParaRPr lang="en-US" sz="1500" dirty="0"/>
          </a:p>
        </p:txBody>
      </p:sp>
      <p:sp>
        <p:nvSpPr>
          <p:cNvPr id="13" name="Shape 9"/>
          <p:cNvSpPr/>
          <p:nvPr/>
        </p:nvSpPr>
        <p:spPr>
          <a:xfrm>
            <a:off x="713232" y="3794760"/>
            <a:ext cx="5394960" cy="0"/>
          </a:xfrm>
          <a:prstGeom prst="line">
            <a:avLst/>
          </a:prstGeom>
          <a:noFill/>
          <a:ln w="12700">
            <a:solidFill>
              <a:srgbClr val="DCE8EE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685800" y="4069080"/>
            <a:ext cx="5029200" cy="301752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2100" b="1" dirty="0">
                <a:solidFill>
                  <a:srgbClr val="0B1E2D"/>
                </a:solidFill>
              </a:rPr>
              <a:t>Surface finishing</a:t>
            </a:r>
            <a:endParaRPr lang="en-US" sz="2100" dirty="0"/>
          </a:p>
        </p:txBody>
      </p:sp>
      <p:sp>
        <p:nvSpPr>
          <p:cNvPr id="15" name="Text 11"/>
          <p:cNvSpPr/>
          <p:nvPr/>
        </p:nvSpPr>
        <p:spPr>
          <a:xfrm>
            <a:off x="713232" y="4507992"/>
            <a:ext cx="5349240" cy="50292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500" dirty="0">
                <a:solidFill>
                  <a:srgbClr val="5F6B76"/>
                </a:solidFill>
              </a:rPr>
              <a:t>Natural texture, staining, translucency control and efficient polishing strategies.</a:t>
            </a:r>
            <a:endParaRPr lang="en-US" sz="1500" dirty="0"/>
          </a:p>
        </p:txBody>
      </p:sp>
      <p:sp>
        <p:nvSpPr>
          <p:cNvPr id="16" name="Shape 12"/>
          <p:cNvSpPr/>
          <p:nvPr/>
        </p:nvSpPr>
        <p:spPr>
          <a:xfrm>
            <a:off x="713232" y="5166360"/>
            <a:ext cx="5394960" cy="0"/>
          </a:xfrm>
          <a:prstGeom prst="line">
            <a:avLst/>
          </a:prstGeom>
          <a:noFill/>
          <a:ln w="12700">
            <a:solidFill>
              <a:srgbClr val="DCE8EE"/>
            </a:solidFill>
            <a:prstDash val="solid"/>
          </a:ln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B1E2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B1E2D"/>
          </a:solidFill>
          <a:ln w="12700">
            <a:solidFill>
              <a:srgbClr val="0B1E2D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73152"/>
          </a:xfrm>
          <a:prstGeom prst="rect">
            <a:avLst/>
          </a:prstGeom>
          <a:solidFill>
            <a:srgbClr val="1CA7A8"/>
          </a:solidFill>
          <a:ln w="12700">
            <a:solidFill>
              <a:srgbClr val="1CA7A8"/>
            </a:solidFill>
            <a:prstDash val="solid"/>
          </a:ln>
        </p:spPr>
      </p:sp>
      <p:pic>
        <p:nvPicPr>
          <p:cNvPr id="4" name="Image 0" descr="/mnt/data/a_bright_modern_dental_training_laboratory_clinic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B1E2D">
              <a:alpha val="82000"/>
            </a:srgbClr>
          </a:solidFill>
          <a:ln w="12700">
            <a:solidFill>
              <a:srgbClr val="0B1E2D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85800" y="658368"/>
            <a:ext cx="411480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Hands-On Practice</a:t>
            </a:r>
            <a:endParaRPr lang="en-US" sz="3400" dirty="0"/>
          </a:p>
        </p:txBody>
      </p:sp>
      <p:sp>
        <p:nvSpPr>
          <p:cNvPr id="7" name="Text 4"/>
          <p:cNvSpPr/>
          <p:nvPr/>
        </p:nvSpPr>
        <p:spPr>
          <a:xfrm>
            <a:off x="713232" y="1207008"/>
            <a:ext cx="4663440" cy="402336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E7FAFC"/>
                </a:solidFill>
              </a:rPr>
              <a:t>Clinicians practice on 3D printed models using modern posterior protocols.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713232" y="4846320"/>
            <a:ext cx="2971800" cy="111556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941832" y="5074920"/>
            <a:ext cx="2514600" cy="246888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700" b="1" dirty="0">
                <a:solidFill>
                  <a:srgbClr val="0B1E2D"/>
                </a:solidFill>
              </a:rPr>
              <a:t>Upper jaw models</a:t>
            </a:r>
            <a:endParaRPr lang="en-US" sz="1700" dirty="0"/>
          </a:p>
        </p:txBody>
      </p:sp>
      <p:sp>
        <p:nvSpPr>
          <p:cNvPr id="10" name="Text 7"/>
          <p:cNvSpPr/>
          <p:nvPr/>
        </p:nvSpPr>
        <p:spPr>
          <a:xfrm>
            <a:off x="941832" y="5440680"/>
            <a:ext cx="2514600" cy="27432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250" dirty="0">
                <a:solidFill>
                  <a:srgbClr val="5F6B76"/>
                </a:solidFill>
              </a:rPr>
              <a:t>Class I molars &amp; premolars</a:t>
            </a:r>
            <a:endParaRPr lang="en-US" sz="1250" dirty="0"/>
          </a:p>
        </p:txBody>
      </p:sp>
      <p:sp>
        <p:nvSpPr>
          <p:cNvPr id="11" name="Shape 8"/>
          <p:cNvSpPr/>
          <p:nvPr/>
        </p:nvSpPr>
        <p:spPr>
          <a:xfrm>
            <a:off x="4462272" y="4846320"/>
            <a:ext cx="2971800" cy="111556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4690872" y="5074920"/>
            <a:ext cx="2514600" cy="246888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700" b="1" dirty="0">
                <a:solidFill>
                  <a:srgbClr val="0B1E2D"/>
                </a:solidFill>
              </a:rPr>
              <a:t>Lower jaw models</a:t>
            </a:r>
            <a:endParaRPr lang="en-US" sz="1700" dirty="0"/>
          </a:p>
        </p:txBody>
      </p:sp>
      <p:sp>
        <p:nvSpPr>
          <p:cNvPr id="13" name="Text 10"/>
          <p:cNvSpPr/>
          <p:nvPr/>
        </p:nvSpPr>
        <p:spPr>
          <a:xfrm>
            <a:off x="4690872" y="5440680"/>
            <a:ext cx="2514600" cy="27432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250" dirty="0">
                <a:solidFill>
                  <a:srgbClr val="5F6B76"/>
                </a:solidFill>
              </a:rPr>
              <a:t>Class II restorations &amp; cusp build-up</a:t>
            </a:r>
            <a:endParaRPr lang="en-US" sz="1250" dirty="0"/>
          </a:p>
        </p:txBody>
      </p:sp>
      <p:sp>
        <p:nvSpPr>
          <p:cNvPr id="14" name="Shape 11"/>
          <p:cNvSpPr/>
          <p:nvPr/>
        </p:nvSpPr>
        <p:spPr>
          <a:xfrm>
            <a:off x="8211312" y="4846320"/>
            <a:ext cx="2971800" cy="111556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8439912" y="5074920"/>
            <a:ext cx="2514600" cy="246888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700" b="1" dirty="0">
                <a:solidFill>
                  <a:srgbClr val="0B1E2D"/>
                </a:solidFill>
              </a:rPr>
              <a:t>Detailing tools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8439912" y="5440680"/>
            <a:ext cx="2514600" cy="27432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250" dirty="0">
                <a:solidFill>
                  <a:srgbClr val="5F6B76"/>
                </a:solidFill>
              </a:rPr>
              <a:t>Fissure stains, flowable composites &amp; polishing systems</a:t>
            </a:r>
            <a:endParaRPr lang="en-US" sz="12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7FB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7FBFF"/>
          </a:solidFill>
          <a:ln w="12700">
            <a:solidFill>
              <a:srgbClr val="F7FB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73152"/>
          </a:xfrm>
          <a:prstGeom prst="rect">
            <a:avLst/>
          </a:prstGeom>
          <a:solidFill>
            <a:srgbClr val="1CA7A8"/>
          </a:solidFill>
          <a:ln w="12700">
            <a:solidFill>
              <a:srgbClr val="1CA7A8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566928" y="384048"/>
            <a:ext cx="5715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700" b="1" dirty="0">
                <a:solidFill>
                  <a:srgbClr val="0B1E2D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Day 2 — Complex Cases &amp; Advanced Techniques</a:t>
            </a:r>
            <a:endParaRPr lang="en-US" sz="2700" dirty="0"/>
          </a:p>
        </p:txBody>
      </p:sp>
      <p:sp>
        <p:nvSpPr>
          <p:cNvPr id="5" name="Text 3"/>
          <p:cNvSpPr/>
          <p:nvPr/>
        </p:nvSpPr>
        <p:spPr>
          <a:xfrm>
            <a:off x="585216" y="896112"/>
            <a:ext cx="58064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5F6B76"/>
                </a:solidFill>
              </a:rPr>
              <a:t>The second day moves into large defects, deep margins, cusp coverage and Class II execution.</a:t>
            </a:r>
            <a:endParaRPr lang="en-US" sz="1050" dirty="0"/>
          </a:p>
        </p:txBody>
      </p:sp>
      <p:pic>
        <p:nvPicPr>
          <p:cNvPr id="6" name="Image 0" descr="/mnt/data/a_close_up_highly_detailed_macro_clinical_dental_batch_1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63840" y="822960"/>
            <a:ext cx="3584448" cy="5074920"/>
          </a:xfrm>
          <a:prstGeom prst="rect">
            <a:avLst/>
          </a:prstGeom>
        </p:spPr>
      </p:pic>
      <p:sp>
        <p:nvSpPr>
          <p:cNvPr id="7" name="Shape 4"/>
          <p:cNvSpPr/>
          <p:nvPr/>
        </p:nvSpPr>
        <p:spPr>
          <a:xfrm>
            <a:off x="969264" y="1435608"/>
            <a:ext cx="0" cy="512064"/>
          </a:xfrm>
          <a:prstGeom prst="line">
            <a:avLst/>
          </a:prstGeom>
          <a:noFill/>
          <a:ln w="25400">
            <a:solidFill>
              <a:srgbClr val="1CA7A8"/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758952" y="1234440"/>
            <a:ext cx="411480" cy="411480"/>
          </a:xfrm>
          <a:prstGeom prst="ellipse">
            <a:avLst/>
          </a:prstGeom>
          <a:solidFill>
            <a:srgbClr val="0B70A6"/>
          </a:solidFill>
          <a:ln w="12700">
            <a:solidFill>
              <a:srgbClr val="0B70A6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758952" y="1325880"/>
            <a:ext cx="411480" cy="9144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FFFFFF"/>
                </a:solidFill>
              </a:rPr>
              <a:t>1</a:t>
            </a:r>
            <a:endParaRPr lang="en-US" sz="1200" dirty="0"/>
          </a:p>
        </p:txBody>
      </p:sp>
      <p:sp>
        <p:nvSpPr>
          <p:cNvPr id="10" name="Text 7"/>
          <p:cNvSpPr/>
          <p:nvPr/>
        </p:nvSpPr>
        <p:spPr>
          <a:xfrm>
            <a:off x="1325880" y="1225296"/>
            <a:ext cx="1097280" cy="22860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000" b="1" dirty="0">
                <a:solidFill>
                  <a:srgbClr val="0B70A6"/>
                </a:solidFill>
              </a:rPr>
              <a:t>09:00–10:30</a:t>
            </a:r>
            <a:endParaRPr lang="en-US" sz="1000" dirty="0"/>
          </a:p>
        </p:txBody>
      </p:sp>
      <p:sp>
        <p:nvSpPr>
          <p:cNvPr id="11" name="Text 8"/>
          <p:cNvSpPr/>
          <p:nvPr/>
        </p:nvSpPr>
        <p:spPr>
          <a:xfrm>
            <a:off x="2514600" y="1188720"/>
            <a:ext cx="2103120" cy="246888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0B1E2D"/>
                </a:solidFill>
              </a:rPr>
              <a:t>Lecture Block 3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2514600" y="1490472"/>
            <a:ext cx="4709160" cy="237744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250" dirty="0">
                <a:solidFill>
                  <a:srgbClr val="5F6B76"/>
                </a:solidFill>
              </a:rPr>
              <a:t>Cusp coverage &amp; severely damaged teeth</a:t>
            </a:r>
            <a:endParaRPr lang="en-US" sz="1250" dirty="0"/>
          </a:p>
        </p:txBody>
      </p:sp>
      <p:sp>
        <p:nvSpPr>
          <p:cNvPr id="13" name="Shape 10"/>
          <p:cNvSpPr/>
          <p:nvPr/>
        </p:nvSpPr>
        <p:spPr>
          <a:xfrm>
            <a:off x="969264" y="2304288"/>
            <a:ext cx="0" cy="512064"/>
          </a:xfrm>
          <a:prstGeom prst="line">
            <a:avLst/>
          </a:prstGeom>
          <a:noFill/>
          <a:ln w="25400">
            <a:solidFill>
              <a:srgbClr val="1CA7A8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758952" y="2103120"/>
            <a:ext cx="411480" cy="411480"/>
          </a:xfrm>
          <a:prstGeom prst="ellipse">
            <a:avLst/>
          </a:prstGeom>
          <a:solidFill>
            <a:srgbClr val="0B70A6"/>
          </a:solidFill>
          <a:ln w="12700">
            <a:solidFill>
              <a:srgbClr val="0B70A6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758952" y="2194560"/>
            <a:ext cx="411480" cy="9144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FFFFFF"/>
                </a:solidFill>
              </a:rPr>
              <a:t>2</a:t>
            </a:r>
            <a:endParaRPr lang="en-US" sz="1200" dirty="0"/>
          </a:p>
        </p:txBody>
      </p:sp>
      <p:sp>
        <p:nvSpPr>
          <p:cNvPr id="16" name="Text 13"/>
          <p:cNvSpPr/>
          <p:nvPr/>
        </p:nvSpPr>
        <p:spPr>
          <a:xfrm>
            <a:off x="1325880" y="2093976"/>
            <a:ext cx="1097280" cy="22860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000" b="1" dirty="0">
                <a:solidFill>
                  <a:srgbClr val="0B70A6"/>
                </a:solidFill>
              </a:rPr>
              <a:t>10:45–12:30</a:t>
            </a:r>
            <a:endParaRPr lang="en-US" sz="1000" dirty="0"/>
          </a:p>
        </p:txBody>
      </p:sp>
      <p:sp>
        <p:nvSpPr>
          <p:cNvPr id="17" name="Text 14"/>
          <p:cNvSpPr/>
          <p:nvPr/>
        </p:nvSpPr>
        <p:spPr>
          <a:xfrm>
            <a:off x="2514600" y="2057400"/>
            <a:ext cx="2103120" cy="246888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0B1E2D"/>
                </a:solidFill>
              </a:rPr>
              <a:t>Lecture Block 4</a:t>
            </a:r>
            <a:endParaRPr lang="en-US" sz="1500" dirty="0"/>
          </a:p>
        </p:txBody>
      </p:sp>
      <p:sp>
        <p:nvSpPr>
          <p:cNvPr id="18" name="Text 15"/>
          <p:cNvSpPr/>
          <p:nvPr/>
        </p:nvSpPr>
        <p:spPr>
          <a:xfrm>
            <a:off x="2514600" y="2359152"/>
            <a:ext cx="4709160" cy="237744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250" dirty="0">
                <a:solidFill>
                  <a:srgbClr val="5F6B76"/>
                </a:solidFill>
              </a:rPr>
              <a:t>Construct concept &amp; realistic posterior anatomy</a:t>
            </a:r>
            <a:endParaRPr lang="en-US" sz="1250" dirty="0"/>
          </a:p>
        </p:txBody>
      </p:sp>
      <p:sp>
        <p:nvSpPr>
          <p:cNvPr id="19" name="Shape 16"/>
          <p:cNvSpPr/>
          <p:nvPr/>
        </p:nvSpPr>
        <p:spPr>
          <a:xfrm>
            <a:off x="969264" y="3172968"/>
            <a:ext cx="0" cy="512064"/>
          </a:xfrm>
          <a:prstGeom prst="line">
            <a:avLst/>
          </a:prstGeom>
          <a:noFill/>
          <a:ln w="25400">
            <a:solidFill>
              <a:srgbClr val="1CA7A8"/>
            </a:solidFill>
            <a:prstDash val="solid"/>
          </a:ln>
        </p:spPr>
      </p:sp>
      <p:sp>
        <p:nvSpPr>
          <p:cNvPr id="20" name="Shape 17"/>
          <p:cNvSpPr/>
          <p:nvPr/>
        </p:nvSpPr>
        <p:spPr>
          <a:xfrm>
            <a:off x="758952" y="2971800"/>
            <a:ext cx="411480" cy="411480"/>
          </a:xfrm>
          <a:prstGeom prst="ellipse">
            <a:avLst/>
          </a:prstGeom>
          <a:solidFill>
            <a:srgbClr val="0B70A6"/>
          </a:solidFill>
          <a:ln w="12700">
            <a:solidFill>
              <a:srgbClr val="0B70A6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758952" y="3063240"/>
            <a:ext cx="411480" cy="9144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FFFFFF"/>
                </a:solidFill>
              </a:rPr>
              <a:t>3</a:t>
            </a:r>
            <a:endParaRPr lang="en-US" sz="1200" dirty="0"/>
          </a:p>
        </p:txBody>
      </p:sp>
      <p:sp>
        <p:nvSpPr>
          <p:cNvPr id="22" name="Text 19"/>
          <p:cNvSpPr/>
          <p:nvPr/>
        </p:nvSpPr>
        <p:spPr>
          <a:xfrm>
            <a:off x="1325880" y="2962656"/>
            <a:ext cx="1097280" cy="22860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000" b="1" dirty="0">
                <a:solidFill>
                  <a:srgbClr val="0B70A6"/>
                </a:solidFill>
              </a:rPr>
              <a:t>13:30–15:00</a:t>
            </a:r>
            <a:endParaRPr lang="en-US" sz="1000" dirty="0"/>
          </a:p>
        </p:txBody>
      </p:sp>
      <p:sp>
        <p:nvSpPr>
          <p:cNvPr id="23" name="Text 20"/>
          <p:cNvSpPr/>
          <p:nvPr/>
        </p:nvSpPr>
        <p:spPr>
          <a:xfrm>
            <a:off x="2514600" y="2926080"/>
            <a:ext cx="2103120" cy="246888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0B1E2D"/>
                </a:solidFill>
              </a:rPr>
              <a:t>Lecture Block 5</a:t>
            </a:r>
            <a:endParaRPr lang="en-US" sz="1500" dirty="0"/>
          </a:p>
        </p:txBody>
      </p:sp>
      <p:sp>
        <p:nvSpPr>
          <p:cNvPr id="24" name="Text 21"/>
          <p:cNvSpPr/>
          <p:nvPr/>
        </p:nvSpPr>
        <p:spPr>
          <a:xfrm>
            <a:off x="2514600" y="3227832"/>
            <a:ext cx="4709160" cy="237744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250" dirty="0">
                <a:solidFill>
                  <a:srgbClr val="5F6B76"/>
                </a:solidFill>
              </a:rPr>
              <a:t>Deep margin elevation &amp; complex isolation</a:t>
            </a:r>
            <a:endParaRPr lang="en-US" sz="1250" dirty="0"/>
          </a:p>
        </p:txBody>
      </p:sp>
      <p:sp>
        <p:nvSpPr>
          <p:cNvPr id="25" name="Shape 22"/>
          <p:cNvSpPr/>
          <p:nvPr/>
        </p:nvSpPr>
        <p:spPr>
          <a:xfrm>
            <a:off x="969264" y="4041648"/>
            <a:ext cx="0" cy="512064"/>
          </a:xfrm>
          <a:prstGeom prst="line">
            <a:avLst/>
          </a:prstGeom>
          <a:noFill/>
          <a:ln w="25400">
            <a:solidFill>
              <a:srgbClr val="1CA7A8"/>
            </a:solidFill>
            <a:prstDash val="solid"/>
          </a:ln>
        </p:spPr>
      </p:sp>
      <p:sp>
        <p:nvSpPr>
          <p:cNvPr id="26" name="Shape 23"/>
          <p:cNvSpPr/>
          <p:nvPr/>
        </p:nvSpPr>
        <p:spPr>
          <a:xfrm>
            <a:off x="758952" y="3840480"/>
            <a:ext cx="411480" cy="411480"/>
          </a:xfrm>
          <a:prstGeom prst="ellipse">
            <a:avLst/>
          </a:prstGeom>
          <a:solidFill>
            <a:srgbClr val="0B70A6"/>
          </a:solidFill>
          <a:ln w="12700">
            <a:solidFill>
              <a:srgbClr val="0B70A6"/>
            </a:solidFill>
            <a:prstDash val="solid"/>
          </a:ln>
        </p:spPr>
      </p:sp>
      <p:sp>
        <p:nvSpPr>
          <p:cNvPr id="27" name="Text 24"/>
          <p:cNvSpPr/>
          <p:nvPr/>
        </p:nvSpPr>
        <p:spPr>
          <a:xfrm>
            <a:off x="758952" y="3931920"/>
            <a:ext cx="411480" cy="9144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FFFFFF"/>
                </a:solidFill>
              </a:rPr>
              <a:t>4</a:t>
            </a:r>
            <a:endParaRPr lang="en-US" sz="1200" dirty="0"/>
          </a:p>
        </p:txBody>
      </p:sp>
      <p:sp>
        <p:nvSpPr>
          <p:cNvPr id="28" name="Text 25"/>
          <p:cNvSpPr/>
          <p:nvPr/>
        </p:nvSpPr>
        <p:spPr>
          <a:xfrm>
            <a:off x="1325880" y="3831336"/>
            <a:ext cx="1097280" cy="22860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000" b="1" dirty="0">
                <a:solidFill>
                  <a:srgbClr val="0B70A6"/>
                </a:solidFill>
              </a:rPr>
              <a:t>15:15–18:30</a:t>
            </a:r>
            <a:endParaRPr lang="en-US" sz="1000" dirty="0"/>
          </a:p>
        </p:txBody>
      </p:sp>
      <p:sp>
        <p:nvSpPr>
          <p:cNvPr id="29" name="Text 26"/>
          <p:cNvSpPr/>
          <p:nvPr/>
        </p:nvSpPr>
        <p:spPr>
          <a:xfrm>
            <a:off x="2514600" y="3794760"/>
            <a:ext cx="2103120" cy="246888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0B1E2D"/>
                </a:solidFill>
              </a:rPr>
              <a:t>Hands-On 3</a:t>
            </a:r>
            <a:endParaRPr lang="en-US" sz="1500" dirty="0"/>
          </a:p>
        </p:txBody>
      </p:sp>
      <p:sp>
        <p:nvSpPr>
          <p:cNvPr id="30" name="Text 27"/>
          <p:cNvSpPr/>
          <p:nvPr/>
        </p:nvSpPr>
        <p:spPr>
          <a:xfrm>
            <a:off x="2514600" y="4096512"/>
            <a:ext cx="4709160" cy="237744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250" dirty="0">
                <a:solidFill>
                  <a:srgbClr val="5F6B76"/>
                </a:solidFill>
              </a:rPr>
              <a:t>Class II restoration &amp; cusp build-up</a:t>
            </a:r>
            <a:endParaRPr lang="en-US" sz="1250" dirty="0"/>
          </a:p>
        </p:txBody>
      </p:sp>
      <p:sp>
        <p:nvSpPr>
          <p:cNvPr id="31" name="Shape 28"/>
          <p:cNvSpPr/>
          <p:nvPr/>
        </p:nvSpPr>
        <p:spPr>
          <a:xfrm>
            <a:off x="969264" y="4910328"/>
            <a:ext cx="0" cy="512064"/>
          </a:xfrm>
          <a:prstGeom prst="line">
            <a:avLst/>
          </a:prstGeom>
          <a:noFill/>
          <a:ln w="25400">
            <a:solidFill>
              <a:srgbClr val="DCE8EE"/>
            </a:solidFill>
            <a:prstDash val="solid"/>
          </a:ln>
        </p:spPr>
      </p:sp>
      <p:sp>
        <p:nvSpPr>
          <p:cNvPr id="32" name="Shape 29"/>
          <p:cNvSpPr/>
          <p:nvPr/>
        </p:nvSpPr>
        <p:spPr>
          <a:xfrm>
            <a:off x="758952" y="4709160"/>
            <a:ext cx="411480" cy="411480"/>
          </a:xfrm>
          <a:prstGeom prst="ellipse">
            <a:avLst/>
          </a:prstGeom>
          <a:solidFill>
            <a:srgbClr val="0B70A6"/>
          </a:solidFill>
          <a:ln w="12700">
            <a:solidFill>
              <a:srgbClr val="0B70A6"/>
            </a:solidFill>
            <a:prstDash val="solid"/>
          </a:ln>
        </p:spPr>
      </p:sp>
      <p:sp>
        <p:nvSpPr>
          <p:cNvPr id="33" name="Text 30"/>
          <p:cNvSpPr/>
          <p:nvPr/>
        </p:nvSpPr>
        <p:spPr>
          <a:xfrm>
            <a:off x="758952" y="4800600"/>
            <a:ext cx="411480" cy="9144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FFFFFF"/>
                </a:solidFill>
              </a:rPr>
              <a:t>5</a:t>
            </a:r>
            <a:endParaRPr lang="en-US" sz="1200" dirty="0"/>
          </a:p>
        </p:txBody>
      </p:sp>
      <p:sp>
        <p:nvSpPr>
          <p:cNvPr id="34" name="Text 31"/>
          <p:cNvSpPr/>
          <p:nvPr/>
        </p:nvSpPr>
        <p:spPr>
          <a:xfrm>
            <a:off x="1325880" y="4700016"/>
            <a:ext cx="1097280" cy="22860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000" b="1" dirty="0">
                <a:solidFill>
                  <a:srgbClr val="0B70A6"/>
                </a:solidFill>
              </a:rPr>
              <a:t>18:30–19:00</a:t>
            </a:r>
            <a:endParaRPr lang="en-US" sz="1000" dirty="0"/>
          </a:p>
        </p:txBody>
      </p:sp>
      <p:sp>
        <p:nvSpPr>
          <p:cNvPr id="35" name="Text 32"/>
          <p:cNvSpPr/>
          <p:nvPr/>
        </p:nvSpPr>
        <p:spPr>
          <a:xfrm>
            <a:off x="2514600" y="4663440"/>
            <a:ext cx="2103120" cy="246888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0B1E2D"/>
                </a:solidFill>
              </a:rPr>
              <a:t>Wrap-Up</a:t>
            </a:r>
            <a:endParaRPr lang="en-US" sz="1500" dirty="0"/>
          </a:p>
        </p:txBody>
      </p:sp>
      <p:sp>
        <p:nvSpPr>
          <p:cNvPr id="36" name="Text 33"/>
          <p:cNvSpPr/>
          <p:nvPr/>
        </p:nvSpPr>
        <p:spPr>
          <a:xfrm>
            <a:off x="2514600" y="4965192"/>
            <a:ext cx="4709160" cy="237744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250" dirty="0">
                <a:solidFill>
                  <a:srgbClr val="5F6B76"/>
                </a:solidFill>
              </a:rPr>
              <a:t>Case analysis, protocols &amp; common mistakes</a:t>
            </a:r>
            <a:endParaRPr lang="en-US" sz="1250" dirty="0"/>
          </a:p>
        </p:txBody>
      </p:sp>
      <p:sp>
        <p:nvSpPr>
          <p:cNvPr id="37" name="Shape 34"/>
          <p:cNvSpPr/>
          <p:nvPr/>
        </p:nvSpPr>
        <p:spPr>
          <a:xfrm>
            <a:off x="749808" y="5925312"/>
            <a:ext cx="3337560" cy="292608"/>
          </a:xfrm>
          <a:prstGeom prst="roundRect">
            <a:avLst>
              <a:gd name="adj" fmla="val 18750"/>
            </a:avLst>
          </a:prstGeom>
          <a:solidFill>
            <a:srgbClr val="DDF7FA"/>
          </a:solidFill>
          <a:ln w="12700">
            <a:solidFill>
              <a:srgbClr val="DDF7FA"/>
            </a:solidFill>
            <a:prstDash val="solid"/>
          </a:ln>
        </p:spPr>
      </p:sp>
      <p:sp>
        <p:nvSpPr>
          <p:cNvPr id="38" name="Text 35"/>
          <p:cNvSpPr/>
          <p:nvPr/>
        </p:nvSpPr>
        <p:spPr>
          <a:xfrm>
            <a:off x="822960" y="5989320"/>
            <a:ext cx="3191256" cy="146304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algn="ctr" indent="0" marL="0">
              <a:buNone/>
            </a:pPr>
            <a:r>
              <a:rPr lang="en-US" sz="850" b="1" dirty="0">
                <a:solidFill>
                  <a:srgbClr val="0B70A6"/>
                </a:solidFill>
              </a:rPr>
              <a:t>Coffee: 10:30 &amp; 15:00  •  Lunch: 12:30</a:t>
            </a:r>
            <a:endParaRPr lang="en-US" sz="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7FB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7FBFF"/>
          </a:solidFill>
          <a:ln w="12700">
            <a:solidFill>
              <a:srgbClr val="F7FB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73152"/>
          </a:xfrm>
          <a:prstGeom prst="rect">
            <a:avLst/>
          </a:prstGeom>
          <a:solidFill>
            <a:srgbClr val="1CA7A8"/>
          </a:solidFill>
          <a:ln w="12700">
            <a:solidFill>
              <a:srgbClr val="1CA7A8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566928" y="384048"/>
            <a:ext cx="5715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700" b="1" dirty="0">
                <a:solidFill>
                  <a:srgbClr val="0B1E2D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Advanced Clinical Protocols</a:t>
            </a:r>
            <a:endParaRPr lang="en-US" sz="2700" dirty="0"/>
          </a:p>
        </p:txBody>
      </p:sp>
      <p:sp>
        <p:nvSpPr>
          <p:cNvPr id="5" name="Text 3"/>
          <p:cNvSpPr/>
          <p:nvPr/>
        </p:nvSpPr>
        <p:spPr>
          <a:xfrm>
            <a:off x="585216" y="896112"/>
            <a:ext cx="58064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5F6B76"/>
                </a:solidFill>
              </a:rPr>
              <a:t>A structured approach for molars with large defects and difficult margins.</a:t>
            </a:r>
            <a:endParaRPr lang="en-US" sz="1050" dirty="0"/>
          </a:p>
        </p:txBody>
      </p:sp>
      <p:sp>
        <p:nvSpPr>
          <p:cNvPr id="6" name="Shape 4"/>
          <p:cNvSpPr/>
          <p:nvPr/>
        </p:nvSpPr>
        <p:spPr>
          <a:xfrm>
            <a:off x="822960" y="1417320"/>
            <a:ext cx="411480" cy="411480"/>
          </a:xfrm>
          <a:prstGeom prst="ellipse">
            <a:avLst/>
          </a:prstGeom>
          <a:solidFill>
            <a:srgbClr val="1CA7A8"/>
          </a:solidFill>
          <a:ln w="12700">
            <a:solidFill>
              <a:srgbClr val="1CA7A8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822960" y="1508760"/>
            <a:ext cx="411480" cy="9144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FFFFFF"/>
                </a:solidFill>
              </a:rPr>
              <a:t>1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1417320" y="1435608"/>
            <a:ext cx="4114800" cy="292608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2100" b="1" dirty="0">
                <a:solidFill>
                  <a:srgbClr val="0B1E2D"/>
                </a:solidFill>
              </a:rPr>
              <a:t>Direct vs Indirect</a:t>
            </a:r>
            <a:endParaRPr lang="en-US" sz="2100" dirty="0"/>
          </a:p>
        </p:txBody>
      </p:sp>
      <p:sp>
        <p:nvSpPr>
          <p:cNvPr id="9" name="Text 7"/>
          <p:cNvSpPr/>
          <p:nvPr/>
        </p:nvSpPr>
        <p:spPr>
          <a:xfrm>
            <a:off x="1417320" y="1911096"/>
            <a:ext cx="4206240" cy="438912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500" dirty="0">
                <a:solidFill>
                  <a:srgbClr val="5F6B76"/>
                </a:solidFill>
              </a:rPr>
              <a:t>Decision-making for large posterior defects</a:t>
            </a:r>
            <a:endParaRPr lang="en-US" sz="1500" dirty="0"/>
          </a:p>
        </p:txBody>
      </p:sp>
      <p:sp>
        <p:nvSpPr>
          <p:cNvPr id="10" name="Shape 8"/>
          <p:cNvSpPr/>
          <p:nvPr/>
        </p:nvSpPr>
        <p:spPr>
          <a:xfrm>
            <a:off x="6126480" y="1417320"/>
            <a:ext cx="411480" cy="411480"/>
          </a:xfrm>
          <a:prstGeom prst="ellipse">
            <a:avLst/>
          </a:prstGeom>
          <a:solidFill>
            <a:srgbClr val="1CA7A8"/>
          </a:solidFill>
          <a:ln w="12700">
            <a:solidFill>
              <a:srgbClr val="1CA7A8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6126480" y="1508760"/>
            <a:ext cx="411480" cy="9144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FFFFFF"/>
                </a:solidFill>
              </a:rPr>
              <a:t>2</a:t>
            </a:r>
            <a:endParaRPr lang="en-US" sz="1200" dirty="0"/>
          </a:p>
        </p:txBody>
      </p:sp>
      <p:sp>
        <p:nvSpPr>
          <p:cNvPr id="12" name="Text 10"/>
          <p:cNvSpPr/>
          <p:nvPr/>
        </p:nvSpPr>
        <p:spPr>
          <a:xfrm>
            <a:off x="6720840" y="1435608"/>
            <a:ext cx="4114800" cy="292608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2100" b="1" dirty="0">
                <a:solidFill>
                  <a:srgbClr val="0B1E2D"/>
                </a:solidFill>
              </a:rPr>
              <a:t>Cusp Build-Up</a:t>
            </a:r>
            <a:endParaRPr lang="en-US" sz="2100" dirty="0"/>
          </a:p>
        </p:txBody>
      </p:sp>
      <p:sp>
        <p:nvSpPr>
          <p:cNvPr id="13" name="Text 11"/>
          <p:cNvSpPr/>
          <p:nvPr/>
        </p:nvSpPr>
        <p:spPr>
          <a:xfrm>
            <a:off x="6720840" y="1911096"/>
            <a:ext cx="4206240" cy="438912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500" dirty="0">
                <a:solidFill>
                  <a:srgbClr val="5F6B76"/>
                </a:solidFill>
              </a:rPr>
              <a:t>Step-by-step reinforcement and functional anatomy</a:t>
            </a:r>
            <a:endParaRPr lang="en-US" sz="1500" dirty="0"/>
          </a:p>
        </p:txBody>
      </p:sp>
      <p:sp>
        <p:nvSpPr>
          <p:cNvPr id="14" name="Shape 12"/>
          <p:cNvSpPr/>
          <p:nvPr/>
        </p:nvSpPr>
        <p:spPr>
          <a:xfrm>
            <a:off x="822960" y="3291840"/>
            <a:ext cx="411480" cy="411480"/>
          </a:xfrm>
          <a:prstGeom prst="ellipse">
            <a:avLst/>
          </a:prstGeom>
          <a:solidFill>
            <a:srgbClr val="1CA7A8"/>
          </a:solidFill>
          <a:ln w="12700">
            <a:solidFill>
              <a:srgbClr val="1CA7A8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822960" y="3383280"/>
            <a:ext cx="411480" cy="9144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FFFFFF"/>
                </a:solidFill>
              </a:rPr>
              <a:t>3</a:t>
            </a:r>
            <a:endParaRPr lang="en-US" sz="1200" dirty="0"/>
          </a:p>
        </p:txBody>
      </p:sp>
      <p:sp>
        <p:nvSpPr>
          <p:cNvPr id="16" name="Text 14"/>
          <p:cNvSpPr/>
          <p:nvPr/>
        </p:nvSpPr>
        <p:spPr>
          <a:xfrm>
            <a:off x="1417320" y="3310128"/>
            <a:ext cx="4114800" cy="292608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2100" b="1" dirty="0">
                <a:solidFill>
                  <a:srgbClr val="0B1E2D"/>
                </a:solidFill>
              </a:rPr>
              <a:t>Deep Margin Elevation</a:t>
            </a:r>
            <a:endParaRPr lang="en-US" sz="2100" dirty="0"/>
          </a:p>
        </p:txBody>
      </p:sp>
      <p:sp>
        <p:nvSpPr>
          <p:cNvPr id="17" name="Text 15"/>
          <p:cNvSpPr/>
          <p:nvPr/>
        </p:nvSpPr>
        <p:spPr>
          <a:xfrm>
            <a:off x="1417320" y="3785616"/>
            <a:ext cx="4206240" cy="438912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500" dirty="0">
                <a:solidFill>
                  <a:srgbClr val="5F6B76"/>
                </a:solidFill>
              </a:rPr>
              <a:t>Managing subgingival and difficult margins</a:t>
            </a:r>
            <a:endParaRPr lang="en-US" sz="1500" dirty="0"/>
          </a:p>
        </p:txBody>
      </p:sp>
      <p:sp>
        <p:nvSpPr>
          <p:cNvPr id="18" name="Shape 16"/>
          <p:cNvSpPr/>
          <p:nvPr/>
        </p:nvSpPr>
        <p:spPr>
          <a:xfrm>
            <a:off x="6126480" y="3291840"/>
            <a:ext cx="411480" cy="411480"/>
          </a:xfrm>
          <a:prstGeom prst="ellipse">
            <a:avLst/>
          </a:prstGeom>
          <a:solidFill>
            <a:srgbClr val="1CA7A8"/>
          </a:solidFill>
          <a:ln w="12700">
            <a:solidFill>
              <a:srgbClr val="1CA7A8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6126480" y="3383280"/>
            <a:ext cx="411480" cy="9144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FFFFFF"/>
                </a:solidFill>
              </a:rPr>
              <a:t>4</a:t>
            </a:r>
            <a:endParaRPr lang="en-US" sz="1200" dirty="0"/>
          </a:p>
        </p:txBody>
      </p:sp>
      <p:sp>
        <p:nvSpPr>
          <p:cNvPr id="20" name="Text 18"/>
          <p:cNvSpPr/>
          <p:nvPr/>
        </p:nvSpPr>
        <p:spPr>
          <a:xfrm>
            <a:off x="6720840" y="3310128"/>
            <a:ext cx="4114800" cy="292608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2100" b="1" dirty="0">
                <a:solidFill>
                  <a:srgbClr val="0B1E2D"/>
                </a:solidFill>
              </a:rPr>
              <a:t>Complex Isolation</a:t>
            </a:r>
            <a:endParaRPr lang="en-US" sz="2100" dirty="0"/>
          </a:p>
        </p:txBody>
      </p:sp>
      <p:sp>
        <p:nvSpPr>
          <p:cNvPr id="21" name="Text 19"/>
          <p:cNvSpPr/>
          <p:nvPr/>
        </p:nvSpPr>
        <p:spPr>
          <a:xfrm>
            <a:off x="6720840" y="3785616"/>
            <a:ext cx="4206240" cy="438912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500" dirty="0">
                <a:solidFill>
                  <a:srgbClr val="5F6B76"/>
                </a:solidFill>
              </a:rPr>
              <a:t>Techniques for challenging access and missing adjacent teeth</a:t>
            </a:r>
            <a:endParaRPr lang="en-US" sz="1500" dirty="0"/>
          </a:p>
        </p:txBody>
      </p:sp>
      <p:sp>
        <p:nvSpPr>
          <p:cNvPr id="22" name="Shape 20"/>
          <p:cNvSpPr/>
          <p:nvPr/>
        </p:nvSpPr>
        <p:spPr>
          <a:xfrm>
            <a:off x="5897880" y="1143000"/>
            <a:ext cx="0" cy="4370832"/>
          </a:xfrm>
          <a:prstGeom prst="line">
            <a:avLst/>
          </a:prstGeom>
          <a:noFill/>
          <a:ln w="15240">
            <a:solidFill>
              <a:srgbClr val="DCE8EE"/>
            </a:solidFill>
            <a:prstDash val="solid"/>
          </a:ln>
        </p:spPr>
      </p:sp>
      <p:sp>
        <p:nvSpPr>
          <p:cNvPr id="23" name="Shape 21"/>
          <p:cNvSpPr/>
          <p:nvPr/>
        </p:nvSpPr>
        <p:spPr>
          <a:xfrm>
            <a:off x="822960" y="3246120"/>
            <a:ext cx="10012680" cy="0"/>
          </a:xfrm>
          <a:prstGeom prst="line">
            <a:avLst/>
          </a:prstGeom>
          <a:noFill/>
          <a:ln w="15240">
            <a:solidFill>
              <a:srgbClr val="DCE8EE"/>
            </a:solidFill>
            <a:prstDash val="solid"/>
          </a:ln>
        </p:spPr>
      </p:sp>
      <p:sp>
        <p:nvSpPr>
          <p:cNvPr id="24" name="Text 22"/>
          <p:cNvSpPr/>
          <p:nvPr/>
        </p:nvSpPr>
        <p:spPr>
          <a:xfrm>
            <a:off x="932688" y="5870448"/>
            <a:ext cx="6583680" cy="32004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2000" b="1" dirty="0">
                <a:solidFill>
                  <a:srgbClr val="0B70A6"/>
                </a:solidFill>
              </a:rPr>
              <a:t>Focus: predictable function, cleanability, biology and long-term outcomes.</a:t>
            </a:r>
            <a:endParaRPr lang="en-US" sz="2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7FB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7FBFF"/>
          </a:solidFill>
          <a:ln w="12700">
            <a:solidFill>
              <a:srgbClr val="F7FB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73152"/>
          </a:xfrm>
          <a:prstGeom prst="rect">
            <a:avLst/>
          </a:prstGeom>
          <a:solidFill>
            <a:srgbClr val="1CA7A8"/>
          </a:solidFill>
          <a:ln w="12700">
            <a:solidFill>
              <a:srgbClr val="1CA7A8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566928" y="384048"/>
            <a:ext cx="5715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700" b="1" dirty="0">
                <a:solidFill>
                  <a:srgbClr val="0B1E2D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Hands-On Materials &amp; Equipment</a:t>
            </a:r>
            <a:endParaRPr lang="en-US" sz="2700" dirty="0"/>
          </a:p>
        </p:txBody>
      </p:sp>
      <p:sp>
        <p:nvSpPr>
          <p:cNvPr id="5" name="Text 3"/>
          <p:cNvSpPr/>
          <p:nvPr/>
        </p:nvSpPr>
        <p:spPr>
          <a:xfrm>
            <a:off x="585216" y="896112"/>
            <a:ext cx="58064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5F6B76"/>
                </a:solidFill>
              </a:rPr>
              <a:t>Materials selected to support fast modelling, depth, texture and polish.</a:t>
            </a:r>
            <a:endParaRPr lang="en-US" sz="1050" dirty="0"/>
          </a:p>
        </p:txBody>
      </p:sp>
      <p:pic>
        <p:nvPicPr>
          <p:cNvPr id="6" name="Image 0" descr="/mnt/data/a_busy_clinical_laboratory_or_dental_training_room_batch_2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8368" y="1207008"/>
            <a:ext cx="4160520" cy="434340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5303520" y="1325880"/>
            <a:ext cx="5212080" cy="27432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900" b="1" dirty="0">
                <a:solidFill>
                  <a:srgbClr val="0B1E2D"/>
                </a:solidFill>
              </a:rPr>
              <a:t>Restorative Materials</a:t>
            </a:r>
            <a:endParaRPr lang="en-US" sz="1900" dirty="0"/>
          </a:p>
        </p:txBody>
      </p:sp>
      <p:sp>
        <p:nvSpPr>
          <p:cNvPr id="8" name="Text 5"/>
          <p:cNvSpPr/>
          <p:nvPr/>
        </p:nvSpPr>
        <p:spPr>
          <a:xfrm>
            <a:off x="5321808" y="1691640"/>
            <a:ext cx="5166360" cy="27432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420" dirty="0">
                <a:solidFill>
                  <a:srgbClr val="5F6B76"/>
                </a:solidFill>
              </a:rPr>
              <a:t>SDR+ • Spectra ST composites • Flowable composites</a:t>
            </a:r>
            <a:endParaRPr lang="en-US" sz="1420" dirty="0"/>
          </a:p>
        </p:txBody>
      </p:sp>
      <p:sp>
        <p:nvSpPr>
          <p:cNvPr id="9" name="Text 6"/>
          <p:cNvSpPr/>
          <p:nvPr/>
        </p:nvSpPr>
        <p:spPr>
          <a:xfrm>
            <a:off x="5303520" y="2386584"/>
            <a:ext cx="5212080" cy="27432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900" b="1" dirty="0">
                <a:solidFill>
                  <a:srgbClr val="0B1E2D"/>
                </a:solidFill>
              </a:rPr>
              <a:t>Characterization</a:t>
            </a:r>
            <a:endParaRPr lang="en-US" sz="1900" dirty="0"/>
          </a:p>
        </p:txBody>
      </p:sp>
      <p:sp>
        <p:nvSpPr>
          <p:cNvPr id="10" name="Text 7"/>
          <p:cNvSpPr/>
          <p:nvPr/>
        </p:nvSpPr>
        <p:spPr>
          <a:xfrm>
            <a:off x="5321808" y="2752344"/>
            <a:ext cx="5166360" cy="27432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420" dirty="0">
                <a:solidFill>
                  <a:srgbClr val="5F6B76"/>
                </a:solidFill>
              </a:rPr>
              <a:t>Fissure stains • White tints • Depth effects</a:t>
            </a:r>
            <a:endParaRPr lang="en-US" sz="1420" dirty="0"/>
          </a:p>
        </p:txBody>
      </p:sp>
      <p:sp>
        <p:nvSpPr>
          <p:cNvPr id="11" name="Text 8"/>
          <p:cNvSpPr/>
          <p:nvPr/>
        </p:nvSpPr>
        <p:spPr>
          <a:xfrm>
            <a:off x="5303520" y="3447288"/>
            <a:ext cx="5212080" cy="27432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900" b="1" dirty="0">
                <a:solidFill>
                  <a:srgbClr val="0B1E2D"/>
                </a:solidFill>
              </a:rPr>
              <a:t>Finishing &amp; Polishing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5321808" y="3813048"/>
            <a:ext cx="5166360" cy="27432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420" dirty="0">
                <a:solidFill>
                  <a:srgbClr val="5F6B76"/>
                </a:solidFill>
              </a:rPr>
              <a:t>Polishing systems • Micromotors • Time-efficient protocols</a:t>
            </a:r>
            <a:endParaRPr lang="en-US" sz="1420" dirty="0"/>
          </a:p>
        </p:txBody>
      </p:sp>
      <p:sp>
        <p:nvSpPr>
          <p:cNvPr id="13" name="Text 10"/>
          <p:cNvSpPr/>
          <p:nvPr/>
        </p:nvSpPr>
        <p:spPr>
          <a:xfrm>
            <a:off x="5303520" y="4507992"/>
            <a:ext cx="5212080" cy="27432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900" b="1" dirty="0">
                <a:solidFill>
                  <a:srgbClr val="0B1E2D"/>
                </a:solidFill>
              </a:rPr>
              <a:t>Optional Systems</a:t>
            </a:r>
            <a:endParaRPr lang="en-US" sz="1900" dirty="0"/>
          </a:p>
        </p:txBody>
      </p:sp>
      <p:sp>
        <p:nvSpPr>
          <p:cNvPr id="14" name="Text 11"/>
          <p:cNvSpPr/>
          <p:nvPr/>
        </p:nvSpPr>
        <p:spPr>
          <a:xfrm>
            <a:off x="5321808" y="4873752"/>
            <a:ext cx="5166360" cy="27432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420" dirty="0">
                <a:solidFill>
                  <a:srgbClr val="5F6B76"/>
                </a:solidFill>
              </a:rPr>
              <a:t>Air abrasion systems using glycine</a:t>
            </a:r>
            <a:endParaRPr lang="en-US" sz="1420" dirty="0"/>
          </a:p>
        </p:txBody>
      </p:sp>
      <p:sp>
        <p:nvSpPr>
          <p:cNvPr id="15" name="Shape 12"/>
          <p:cNvSpPr/>
          <p:nvPr/>
        </p:nvSpPr>
        <p:spPr>
          <a:xfrm>
            <a:off x="5321808" y="5687568"/>
            <a:ext cx="3474720" cy="292608"/>
          </a:xfrm>
          <a:prstGeom prst="roundRect">
            <a:avLst>
              <a:gd name="adj" fmla="val 18750"/>
            </a:avLst>
          </a:prstGeom>
          <a:solidFill>
            <a:srgbClr val="DDF7FA"/>
          </a:solidFill>
          <a:ln w="12700">
            <a:solidFill>
              <a:srgbClr val="DDF7FA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5394960" y="5751576"/>
            <a:ext cx="3328416" cy="146304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algn="ctr" indent="0" marL="0">
              <a:buNone/>
            </a:pPr>
            <a:r>
              <a:rPr lang="en-US" sz="850" b="1" dirty="0">
                <a:solidFill>
                  <a:srgbClr val="0B70A6"/>
                </a:solidFill>
              </a:rPr>
              <a:t>Designed for real daily practice — not only demo dentistry</a:t>
            </a:r>
            <a:endParaRPr lang="en-US" sz="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>Dental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 Posterior Composite Restorations</dc:title>
  <dc:subject>2-Day Intensive Posterior Composite Restorations Program</dc:subject>
  <dc:creator>OpenAI</dc:creator>
  <cp:lastModifiedBy>OpenAI</cp:lastModifiedBy>
  <cp:revision>1</cp:revision>
  <dcterms:created xsi:type="dcterms:W3CDTF">2026-05-04T02:29:22Z</dcterms:created>
  <dcterms:modified xsi:type="dcterms:W3CDTF">2026-05-04T02:29:22Z</dcterms:modified>
</cp:coreProperties>
</file>