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72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50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hyper_realistic_macro_close_up_dental_photograph_batch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20" y="0"/>
            <a:ext cx="711403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080" y="640080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39A45"/>
                </a:solidFill>
              </a:rPr>
              <a:t>OCTOBER 23–25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621792" y="1417320"/>
            <a:ext cx="4297680" cy="11704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</a:rPr>
              <a:t>Anterior Composite</a:t>
            </a:r>
            <a:endParaRPr lang="en-US" sz="4200" dirty="0"/>
          </a:p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</a:rPr>
              <a:t>Restorations</a:t>
            </a:r>
            <a:endParaRPr lang="en-US" sz="4200" dirty="0"/>
          </a:p>
        </p:txBody>
      </p:sp>
      <p:sp>
        <p:nvSpPr>
          <p:cNvPr id="5" name="Text 2"/>
          <p:cNvSpPr/>
          <p:nvPr/>
        </p:nvSpPr>
        <p:spPr>
          <a:xfrm>
            <a:off x="658368" y="2907792"/>
            <a:ext cx="4114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E8EDF5"/>
                </a:solidFill>
              </a:rPr>
              <a:t>Optics • Layering • Morphology • Finishing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58368" y="5897880"/>
            <a:ext cx="3017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39A45"/>
                </a:solidFill>
              </a:rPr>
              <a:t>LIU JINGJIN PRESENTATION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50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bright_modern_dental_training_laboratory_clin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080" y="621792"/>
            <a:ext cx="3291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C39A45"/>
                </a:solidFill>
              </a:rPr>
              <a:t>Liu Jingjin Presentation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21792" y="1325880"/>
            <a:ext cx="47091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</a:rPr>
              <a:t>Anterior Composite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</a:rPr>
              <a:t>Restorations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658368" y="2788920"/>
            <a:ext cx="4846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Theory • Microscope Demonstration • Hands-On Practice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58368" y="5852160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39A45"/>
                </a:solidFill>
              </a:rPr>
              <a:t>October 23–25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5440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A2533"/>
                </a:solidFill>
              </a:rPr>
              <a:t>Course Focus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21208" y="749808"/>
            <a:ext cx="5440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D6B7A"/>
                </a:solidFill>
              </a:rPr>
              <a:t>Modern protocols for natural anterior composite restorations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85800" y="1325880"/>
            <a:ext cx="4937760" cy="25603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600" dirty="0">
                <a:solidFill>
                  <a:srgbClr val="1A2533"/>
                </a:solidFill>
              </a:rPr>
              <a:t>Create and transfer color with a simplified anterior construction concept</a:t>
            </a:r>
            <a:endParaRPr lang="en-US" sz="1600" dirty="0"/>
          </a:p>
          <a:p>
            <a:r>
              <a:rPr lang="en-US" sz="1600" dirty="0">
                <a:solidFill>
                  <a:srgbClr val="1A2533"/>
                </a:solidFill>
              </a:rPr>
              <a:t>Understand optics of dental tissues and composite materials</a:t>
            </a:r>
            <a:endParaRPr lang="en-US" sz="1600" dirty="0"/>
          </a:p>
          <a:p>
            <a:r>
              <a:rPr lang="en-US" sz="1600" dirty="0">
                <a:solidFill>
                  <a:srgbClr val="1A2533"/>
                </a:solidFill>
              </a:rPr>
              <a:t>Design translucency, internal structures, mamelons and halo effects</a:t>
            </a:r>
            <a:endParaRPr lang="en-US" sz="1600" dirty="0"/>
          </a:p>
          <a:p>
            <a:r>
              <a:rPr lang="en-US" sz="1600" dirty="0">
                <a:solidFill>
                  <a:srgbClr val="1A2533"/>
                </a:solidFill>
              </a:rPr>
              <a:t>Connect theory, microscope demonstration and hands-on practice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31520" y="4343400"/>
            <a:ext cx="1280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1F6FEB"/>
                </a:solidFill>
              </a:rPr>
              <a:t>PROGRAM FLOW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731520" y="4736592"/>
            <a:ext cx="4937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A2533"/>
                </a:solidFill>
              </a:rPr>
              <a:t>Theory → Live microscope demonstration → Hands-on anterior modelling → Finishing and surface micro-texture</a:t>
            </a:r>
            <a:endParaRPr lang="en-US" sz="1800" dirty="0"/>
          </a:p>
        </p:txBody>
      </p:sp>
      <p:pic>
        <p:nvPicPr>
          <p:cNvPr id="7" name="Image 0" descr="/mnt/data/an_ultra_high_resolution_macro_dental_biology_info_batch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65760"/>
            <a:ext cx="5257800" cy="5989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02920" y="6446520"/>
            <a:ext cx="2834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B96A5"/>
                </a:solidFill>
              </a:rPr>
              <a:t>Liu Jingjin Presentation  •  2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5440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A2533"/>
                </a:solidFill>
              </a:rPr>
              <a:t>Day 1 — April 12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21208" y="749808"/>
            <a:ext cx="5440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D6B7A"/>
                </a:solidFill>
              </a:rPr>
              <a:t>Morning theory: color, optics and chromatic design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85800" y="1234440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1F6FEB"/>
                </a:solidFill>
              </a:rPr>
              <a:t>10:00–12:00  |  FIRST THEORETICAL BLOCK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822960" y="1645920"/>
            <a:ext cx="4892040" cy="23317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280" dirty="0">
                <a:solidFill>
                  <a:srgbClr val="1A2533"/>
                </a:solidFill>
              </a:rPr>
              <a:t>Concept of anterior tooth construction — the simplest way to create and transfer color</a:t>
            </a:r>
            <a:endParaRPr lang="en-US" sz="1280" dirty="0"/>
          </a:p>
          <a:p>
            <a:r>
              <a:rPr lang="en-US" sz="1280" dirty="0">
                <a:solidFill>
                  <a:srgbClr val="1A2533"/>
                </a:solidFill>
              </a:rPr>
              <a:t>Optics of dental tissues and composite materials</a:t>
            </a:r>
            <a:endParaRPr lang="en-US" sz="1280" dirty="0"/>
          </a:p>
          <a:p>
            <a:r>
              <a:rPr lang="en-US" sz="1280" dirty="0">
                <a:solidFill>
                  <a:srgbClr val="1A2533"/>
                </a:solidFill>
              </a:rPr>
              <a:t>Anatomy of translucency</a:t>
            </a:r>
            <a:endParaRPr lang="en-US" sz="1280" dirty="0"/>
          </a:p>
          <a:p>
            <a:r>
              <a:rPr lang="en-US" sz="1280" dirty="0">
                <a:solidFill>
                  <a:srgbClr val="1A2533"/>
                </a:solidFill>
              </a:rPr>
              <a:t>Internal structures of anterior teeth: optical and photochemical characteristics</a:t>
            </a:r>
            <a:endParaRPr lang="en-US" sz="1280" dirty="0"/>
          </a:p>
          <a:p>
            <a:r>
              <a:rPr lang="en-US" sz="1280" dirty="0">
                <a:solidFill>
                  <a:srgbClr val="1A2533"/>
                </a:solidFill>
              </a:rPr>
              <a:t>Structural details and their variations</a:t>
            </a:r>
            <a:endParaRPr lang="en-US" sz="1280" dirty="0"/>
          </a:p>
          <a:p>
            <a:r>
              <a:rPr lang="en-US" sz="1280" dirty="0">
                <a:solidFill>
                  <a:srgbClr val="1A2533"/>
                </a:solidFill>
              </a:rPr>
              <a:t>Composite shade selection protocol</a:t>
            </a:r>
            <a:endParaRPr lang="en-US" sz="1280" dirty="0"/>
          </a:p>
        </p:txBody>
      </p:sp>
      <p:sp>
        <p:nvSpPr>
          <p:cNvPr id="6" name="Text 4"/>
          <p:cNvSpPr/>
          <p:nvPr/>
        </p:nvSpPr>
        <p:spPr>
          <a:xfrm>
            <a:off x="685800" y="4297680"/>
            <a:ext cx="3383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1F6FEB"/>
                </a:solidFill>
              </a:rPr>
              <a:t>12:00–12:30  |  COFFEE BREAK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685800" y="4828032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1F6FEB"/>
                </a:solidFill>
              </a:rPr>
              <a:t>12:30–14:00  |  SECOND THEORETICAL BLOCK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822960" y="5193792"/>
            <a:ext cx="4892040" cy="9144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280" dirty="0">
                <a:solidFill>
                  <a:srgbClr val="1A2533"/>
                </a:solidFill>
              </a:rPr>
              <a:t>Optical features of anterior teeth</a:t>
            </a:r>
            <a:endParaRPr lang="en-US" sz="1280" dirty="0"/>
          </a:p>
          <a:p>
            <a:r>
              <a:rPr lang="en-US" sz="1280" dirty="0">
                <a:solidFill>
                  <a:srgbClr val="1A2533"/>
                </a:solidFill>
              </a:rPr>
              <a:t>Composite tints, chromatic design, dentin body and mamelon reproduction</a:t>
            </a:r>
            <a:endParaRPr lang="en-US" sz="1280" dirty="0"/>
          </a:p>
          <a:p>
            <a:r>
              <a:rPr lang="en-US" sz="1280" dirty="0">
                <a:solidFill>
                  <a:srgbClr val="1A2533"/>
                </a:solidFill>
              </a:rPr>
              <a:t>Layer configuration for translucency levels and halo effect reproduction</a:t>
            </a:r>
            <a:endParaRPr lang="en-US" sz="1280" dirty="0"/>
          </a:p>
        </p:txBody>
      </p:sp>
      <p:pic>
        <p:nvPicPr>
          <p:cNvPr id="9" name="Image 0" descr="/mnt/data/a_hyper_realistic_macro_close_up_dental_photograph_batch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115568"/>
            <a:ext cx="4937760" cy="516636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502920" y="6446520"/>
            <a:ext cx="2834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B96A5"/>
                </a:solidFill>
              </a:rPr>
              <a:t>Liu Jingjin Presentation  •  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5440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A2533"/>
                </a:solidFill>
              </a:rPr>
              <a:t>Day 1 — Afternoon &amp; Evening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21208" y="749808"/>
            <a:ext cx="5440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D6B7A"/>
                </a:solidFill>
              </a:rPr>
              <a:t>Finishing protocols, live demonstration and clinical Q&amp;A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85800" y="123444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14:00–15:00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2194560" y="1216152"/>
            <a:ext cx="3794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Lunch Break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85800" y="187452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15:00–17:00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2194560" y="1856232"/>
            <a:ext cx="388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Third Theoretical Block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2194560" y="2167128"/>
            <a:ext cx="3886200" cy="94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5D6B7A"/>
                </a:solidFill>
              </a:rPr>
              <a:t>Finishing protocols; grinding, polishing and micro-texturing; anterior morphology and texture; surface structure, proportions, incisal edge morphology and perikymata; efficient finishing principles.</a:t>
            </a:r>
            <a:endParaRPr lang="en-US" sz="1120" dirty="0"/>
          </a:p>
        </p:txBody>
      </p:sp>
      <p:sp>
        <p:nvSpPr>
          <p:cNvPr id="9" name="Text 7"/>
          <p:cNvSpPr/>
          <p:nvPr/>
        </p:nvSpPr>
        <p:spPr>
          <a:xfrm>
            <a:off x="685800" y="3822192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17:00–19:30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2194560" y="3803904"/>
            <a:ext cx="388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Live Demonstration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94560" y="4114800"/>
            <a:ext cx="38862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5D6B7A"/>
                </a:solidFill>
              </a:rPr>
              <a:t>Clinical demonstration by the lecturer under magnification with microscope work.</a:t>
            </a:r>
            <a:endParaRPr lang="en-US" sz="1120" dirty="0"/>
          </a:p>
        </p:txBody>
      </p:sp>
      <p:sp>
        <p:nvSpPr>
          <p:cNvPr id="12" name="Text 10"/>
          <p:cNvSpPr/>
          <p:nvPr/>
        </p:nvSpPr>
        <p:spPr>
          <a:xfrm>
            <a:off x="685800" y="498348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19:30–20:00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2194560" y="4965192"/>
            <a:ext cx="3794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Dinner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85800" y="557784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20:00–22:00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2194560" y="5559552"/>
            <a:ext cx="388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Q&amp;A Session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2194560" y="5870448"/>
            <a:ext cx="3886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5D6B7A"/>
                </a:solidFill>
              </a:rPr>
              <a:t>Clinical case discussions, extended analysis and troubleshooting.</a:t>
            </a:r>
            <a:endParaRPr lang="en-US" sz="1120" dirty="0"/>
          </a:p>
        </p:txBody>
      </p:sp>
      <p:pic>
        <p:nvPicPr>
          <p:cNvPr id="17" name="Image 0" descr="/mnt/data/a_bright_modern_dental_training_laboratory_clin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115568"/>
            <a:ext cx="5074920" cy="521208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502920" y="6446520"/>
            <a:ext cx="2834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B96A5"/>
                </a:solidFill>
              </a:rPr>
              <a:t>Liu Jingjin Presentation  •  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5440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A2533"/>
                </a:solidFill>
              </a:rPr>
              <a:t>Day 2 April 13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21208" y="749808"/>
            <a:ext cx="5440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D6B7A"/>
                </a:solidFill>
              </a:rPr>
              <a:t>Participant’s choice: one complete hands-on day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31520" y="118872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10:00–11:00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2240280" y="1170432"/>
            <a:ext cx="388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Introductory Lecture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731520" y="182880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11:00–12:30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2240280" y="1810512"/>
            <a:ext cx="388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Hands-On Session 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2240280" y="2121408"/>
            <a:ext cx="38862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5D6B7A"/>
                </a:solidFill>
              </a:rPr>
              <a:t>Restoration build-up using the author’s concept; step-by-step anterior modelling; logic of composite layering; working with anatomical structures.</a:t>
            </a:r>
            <a:endParaRPr lang="en-US" sz="1120" dirty="0"/>
          </a:p>
        </p:txBody>
      </p:sp>
      <p:sp>
        <p:nvSpPr>
          <p:cNvPr id="9" name="Text 7"/>
          <p:cNvSpPr/>
          <p:nvPr/>
        </p:nvSpPr>
        <p:spPr>
          <a:xfrm>
            <a:off x="731520" y="33375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12:30–13:00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2240280" y="3319272"/>
            <a:ext cx="388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Coffee Break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731520" y="3950208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13:00–15:00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2240280" y="3931920"/>
            <a:ext cx="388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Hands-On Session 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240280" y="4242816"/>
            <a:ext cx="388620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5D6B7A"/>
                </a:solidFill>
              </a:rPr>
              <a:t>Color and shade management; composite material selection and combination; tinting techniques; chromatic effects, mamelon and depth simulation; halo effect creation.</a:t>
            </a:r>
            <a:endParaRPr lang="en-US" sz="1120" dirty="0"/>
          </a:p>
        </p:txBody>
      </p:sp>
      <p:sp>
        <p:nvSpPr>
          <p:cNvPr id="14" name="Text 12"/>
          <p:cNvSpPr/>
          <p:nvPr/>
        </p:nvSpPr>
        <p:spPr>
          <a:xfrm>
            <a:off x="731520" y="5650992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15:00–16:00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2240280" y="5632704"/>
            <a:ext cx="388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Lunch Break</a:t>
            </a:r>
            <a:endParaRPr lang="en-US" sz="1400" dirty="0"/>
          </a:p>
        </p:txBody>
      </p:sp>
      <p:pic>
        <p:nvPicPr>
          <p:cNvPr id="16" name="Image 0" descr="/mnt/data/a_bright_modern_dental_training_laboratory_clin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1097280"/>
            <a:ext cx="5074920" cy="516636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502920" y="6446520"/>
            <a:ext cx="2834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B96A5"/>
                </a:solidFill>
              </a:rPr>
              <a:t>Liu Jingjin Presentation  •  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5440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A2533"/>
                </a:solidFill>
              </a:rPr>
              <a:t>Hands-On Day — Final Sessions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21208" y="749808"/>
            <a:ext cx="5440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D6B7A"/>
                </a:solidFill>
              </a:rPr>
              <a:t>Morphology, certificates and final practical finishing</a:t>
            </a:r>
            <a:endParaRPr lang="en-US" sz="1100" dirty="0"/>
          </a:p>
        </p:txBody>
      </p:sp>
      <p:pic>
        <p:nvPicPr>
          <p:cNvPr id="4" name="Image 0" descr="/mnt/data/an_ultra_high_resolution_macro_dental_biology_info_batch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51560"/>
            <a:ext cx="5349240" cy="5257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0" y="1298448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16:00–19:00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7909560" y="1280160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Hands-On Session 3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7909560" y="1591056"/>
            <a:ext cx="3474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5D6B7A"/>
                </a:solidFill>
              </a:rPr>
              <a:t>Creation of natural morphology; development of anatomical form; control of translucency and volume.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6400800" y="269748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19:00–19:30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7909560" y="2679192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Certificate Ceremony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0" y="3310128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19:30–20:00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7909560" y="3291840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Dinner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6400800" y="393192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39A45"/>
                </a:solidFill>
              </a:rPr>
              <a:t>20:00–22:00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7909560" y="3913632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1A2533"/>
                </a:solidFill>
              </a:rPr>
              <a:t>Final Practical Session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7909560" y="4224528"/>
            <a:ext cx="34747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5D6B7A"/>
                </a:solidFill>
              </a:rPr>
              <a:t>Finishing procedures; grinding and polishing; surface micro-texturing; perikymata formation; detailed instrument and technique overview.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502920" y="6446520"/>
            <a:ext cx="2834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B96A5"/>
                </a:solidFill>
              </a:rPr>
              <a:t>Liu Jingjin Presentation  •  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5440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A2533"/>
                </a:solidFill>
              </a:rPr>
              <a:t>Optical Anatomy &amp; Characterization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21208" y="749808"/>
            <a:ext cx="5440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D6B7A"/>
                </a:solidFill>
              </a:rPr>
              <a:t>The esthetic result depends on how light, color and texture are controlled</a:t>
            </a:r>
            <a:endParaRPr lang="en-US" sz="1100" dirty="0"/>
          </a:p>
        </p:txBody>
      </p:sp>
      <p:pic>
        <p:nvPicPr>
          <p:cNvPr id="4" name="Image 0" descr="/mnt/data/an_ultra_high_resolution_macro_dental_biology_info_batch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1115568"/>
            <a:ext cx="5806440" cy="50749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720840" y="1417320"/>
            <a:ext cx="4480560" cy="37490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450" dirty="0">
                <a:solidFill>
                  <a:srgbClr val="1A2533"/>
                </a:solidFill>
              </a:rPr>
              <a:t>Translucency is designed through layered opacity, volume and material selection</a:t>
            </a:r>
            <a:endParaRPr lang="en-US" sz="1450" dirty="0"/>
          </a:p>
          <a:p>
            <a:r>
              <a:rPr lang="en-US" sz="1450" dirty="0">
                <a:solidFill>
                  <a:srgbClr val="1A2533"/>
                </a:solidFill>
              </a:rPr>
              <a:t>Mamelons and dentin body create internal depth</a:t>
            </a:r>
            <a:endParaRPr lang="en-US" sz="1450" dirty="0"/>
          </a:p>
          <a:p>
            <a:r>
              <a:rPr lang="en-US" sz="1450" dirty="0">
                <a:solidFill>
                  <a:srgbClr val="1A2533"/>
                </a:solidFill>
              </a:rPr>
              <a:t>Tints reproduce subtle chromatic effects without over-darkening</a:t>
            </a:r>
            <a:endParaRPr lang="en-US" sz="1450" dirty="0"/>
          </a:p>
          <a:p>
            <a:r>
              <a:rPr lang="en-US" sz="1450" dirty="0">
                <a:solidFill>
                  <a:srgbClr val="1A2533"/>
                </a:solidFill>
              </a:rPr>
              <a:t>Halo effect and incisal edge design create natural realism</a:t>
            </a:r>
            <a:endParaRPr lang="en-US" sz="1450" dirty="0"/>
          </a:p>
          <a:p>
            <a:r>
              <a:rPr lang="en-US" sz="1450" dirty="0">
                <a:solidFill>
                  <a:srgbClr val="1A2533"/>
                </a:solidFill>
              </a:rPr>
              <a:t>Perikymata and micro-texture complete the final visual integration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502920" y="6446520"/>
            <a:ext cx="2834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B96A5"/>
                </a:solidFill>
              </a:rPr>
              <a:t>Liu Jingjin Presentation  •  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5440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A2533"/>
                </a:solidFill>
              </a:rPr>
              <a:t>Hands-On Skill Map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21208" y="749808"/>
            <a:ext cx="5440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D6B7A"/>
                </a:solidFill>
              </a:rPr>
              <a:t>A repeatable clinical sequence for anterior composite restorations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77240" y="1508760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6FEB"/>
                </a:solidFill>
              </a:rPr>
              <a:t>1. Build-up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77240" y="1965960"/>
            <a:ext cx="4389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1A2533"/>
                </a:solidFill>
              </a:rPr>
              <a:t>Author’s concept, anatomical form and anterior tooth modelling.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263640" y="1508760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39A45"/>
                </a:solidFill>
              </a:rPr>
              <a:t>2. Layering logic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6263640" y="1965960"/>
            <a:ext cx="4389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1A2533"/>
                </a:solidFill>
              </a:rPr>
              <a:t>Composite layers configured for translucency, body and volume control.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77240" y="3566160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6FEB"/>
                </a:solidFill>
              </a:rPr>
              <a:t>3. Color effects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77240" y="4023360"/>
            <a:ext cx="4389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1A2533"/>
                </a:solidFill>
              </a:rPr>
              <a:t>Shade management, tinting, mamelons, chromatic depth and halo effect.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6263640" y="3566160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39A45"/>
                </a:solidFill>
              </a:rPr>
              <a:t>4. Surface finish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6263640" y="4023360"/>
            <a:ext cx="43891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1A2533"/>
                </a:solidFill>
              </a:rPr>
              <a:t>Grinding, polishing, micro-texturing and perikymata formation.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60120" y="589788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A2533"/>
                </a:solidFill>
              </a:rPr>
              <a:t>Goal: simplify complex anterior esthetics into a clear, teachable and clinically usable workflow.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02920" y="6446520"/>
            <a:ext cx="2834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B96A5"/>
                </a:solidFill>
              </a:rPr>
              <a:t>Liu Jingjin Presentation  •  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5440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A2533"/>
                </a:solidFill>
              </a:rPr>
              <a:t>What Participants Will Gain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21208" y="749808"/>
            <a:ext cx="5440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D6B7A"/>
                </a:solidFill>
              </a:rPr>
              <a:t>Practical protocols ready for daily practice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31520" y="1325880"/>
            <a:ext cx="5029200" cy="36576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600" dirty="0">
                <a:solidFill>
                  <a:srgbClr val="1A2533"/>
                </a:solidFill>
              </a:rPr>
              <a:t>Clear understanding of anterior optical anatomy</a:t>
            </a:r>
            <a:endParaRPr lang="en-US" sz="1600" dirty="0"/>
          </a:p>
          <a:p>
            <a:r>
              <a:rPr lang="en-US" sz="1600" dirty="0">
                <a:solidFill>
                  <a:srgbClr val="1A2533"/>
                </a:solidFill>
              </a:rPr>
              <a:t>Reliable shade selection and color transfer strategy</a:t>
            </a:r>
            <a:endParaRPr lang="en-US" sz="1600" dirty="0"/>
          </a:p>
          <a:p>
            <a:r>
              <a:rPr lang="en-US" sz="1600" dirty="0">
                <a:solidFill>
                  <a:srgbClr val="1A2533"/>
                </a:solidFill>
              </a:rPr>
              <a:t>Confidence with tints, mamelons, halo effects and translucency control</a:t>
            </a:r>
            <a:endParaRPr lang="en-US" sz="1600" dirty="0"/>
          </a:p>
          <a:p>
            <a:r>
              <a:rPr lang="en-US" sz="1600" dirty="0">
                <a:solidFill>
                  <a:srgbClr val="1A2533"/>
                </a:solidFill>
              </a:rPr>
              <a:t>Hands-on experience in anterior tooth modelling and layering</a:t>
            </a:r>
            <a:endParaRPr lang="en-US" sz="1600" dirty="0"/>
          </a:p>
          <a:p>
            <a:r>
              <a:rPr lang="en-US" sz="1600" dirty="0">
                <a:solidFill>
                  <a:srgbClr val="1A2533"/>
                </a:solidFill>
              </a:rPr>
              <a:t>Finishing and polishing strategies for texture, shine and natural morphology</a:t>
            </a:r>
            <a:endParaRPr lang="en-US" sz="1600" dirty="0"/>
          </a:p>
        </p:txBody>
      </p:sp>
      <p:pic>
        <p:nvPicPr>
          <p:cNvPr id="5" name="Image 0" descr="/mnt/data/a_hyper_realistic_macro_close_up_dental_photograph_batch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051560"/>
            <a:ext cx="5074920" cy="52120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6446520"/>
            <a:ext cx="2834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B96A5"/>
                </a:solidFill>
              </a:rPr>
              <a:t>Liu Jingjin Presentation  •  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Panorámica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Liu Jingjin Presentation</dc:title>
  <dc:subject>Liu Jingjin Anterior Composite Restorations</dc:subject>
  <dc:creator>OpenAI</dc:creator>
  <cp:lastModifiedBy>Jose Juan Ayon Leyva</cp:lastModifiedBy>
  <cp:revision>2</cp:revision>
  <dcterms:created xsi:type="dcterms:W3CDTF">2026-05-05T05:09:44Z</dcterms:created>
  <dcterms:modified xsi:type="dcterms:W3CDTF">2026-05-05T05:29:34Z</dcterms:modified>
</cp:coreProperties>
</file>